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73" r:id="rId4"/>
    <p:sldId id="272" r:id="rId5"/>
    <p:sldId id="258" r:id="rId6"/>
    <p:sldId id="271" r:id="rId7"/>
    <p:sldId id="259" r:id="rId8"/>
    <p:sldId id="260" r:id="rId9"/>
    <p:sldId id="261" r:id="rId10"/>
    <p:sldId id="265" r:id="rId11"/>
    <p:sldId id="266" r:id="rId12"/>
    <p:sldId id="267" r:id="rId13"/>
    <p:sldId id="268" r:id="rId14"/>
    <p:sldId id="274" r:id="rId15"/>
    <p:sldId id="275" r:id="rId16"/>
    <p:sldId id="269" r:id="rId17"/>
    <p:sldId id="277" r:id="rId18"/>
    <p:sldId id="276" r:id="rId19"/>
    <p:sldId id="270" r:id="rId20"/>
    <p:sldId id="264" r:id="rId21"/>
    <p:sldId id="262" r:id="rId22"/>
    <p:sldId id="26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0" autoAdjust="0"/>
    <p:restoredTop sz="81162" autoAdjust="0"/>
  </p:normalViewPr>
  <p:slideViewPr>
    <p:cSldViewPr snapToGrid="0">
      <p:cViewPr>
        <p:scale>
          <a:sx n="75" d="100"/>
          <a:sy n="75" d="100"/>
        </p:scale>
        <p:origin x="1576" y="224"/>
      </p:cViewPr>
      <p:guideLst/>
    </p:cSldViewPr>
  </p:slideViewPr>
  <p:notesTextViewPr>
    <p:cViewPr>
      <p:scale>
        <a:sx n="1" d="1"/>
        <a:sy n="1" d="1"/>
      </p:scale>
      <p:origin x="0" y="0"/>
    </p:cViewPr>
  </p:notesTextViewPr>
  <p:notesViewPr>
    <p:cSldViewPr snapToGrid="0">
      <p:cViewPr varScale="1">
        <p:scale>
          <a:sx n="63" d="100"/>
          <a:sy n="63" d="100"/>
        </p:scale>
        <p:origin x="3206" y="53"/>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1D8797-A828-4EF3-B2F3-72E484DAF714}" type="doc">
      <dgm:prSet loTypeId="urn:microsoft.com/office/officeart/2005/8/layout/chevron1" loCatId="process" qsTypeId="urn:microsoft.com/office/officeart/2005/8/quickstyle/simple1" qsCatId="simple" csTypeId="urn:microsoft.com/office/officeart/2005/8/colors/colorful4" csCatId="colorful" phldr="1"/>
      <dgm:spPr/>
    </dgm:pt>
    <dgm:pt modelId="{A65A885A-4E3B-47EC-9D9B-DF3748CE27A0}">
      <dgm:prSet phldrT="[Text]"/>
      <dgm:spPr/>
      <dgm:t>
        <a:bodyPr/>
        <a:lstStyle/>
        <a:p>
          <a:r>
            <a:rPr lang="en-US" b="0" dirty="0">
              <a:solidFill>
                <a:schemeClr val="tx1"/>
              </a:solidFill>
            </a:rPr>
            <a:t>Problem</a:t>
          </a:r>
          <a:r>
            <a:rPr lang="en-US" b="0" dirty="0"/>
            <a:t> </a:t>
          </a:r>
          <a:r>
            <a:rPr lang="en-US" b="0" dirty="0">
              <a:solidFill>
                <a:schemeClr val="tx1"/>
              </a:solidFill>
            </a:rPr>
            <a:t>Definition</a:t>
          </a:r>
        </a:p>
      </dgm:t>
    </dgm:pt>
    <dgm:pt modelId="{CC309E50-4829-4A86-B566-25122BB742CE}" type="parTrans" cxnId="{6149EFBF-AF00-41E9-8007-C4EBEDEE3C72}">
      <dgm:prSet/>
      <dgm:spPr/>
      <dgm:t>
        <a:bodyPr/>
        <a:lstStyle/>
        <a:p>
          <a:endParaRPr lang="en-US"/>
        </a:p>
      </dgm:t>
    </dgm:pt>
    <dgm:pt modelId="{F9D41692-CD60-4218-9FCD-77432402984E}" type="sibTrans" cxnId="{6149EFBF-AF00-41E9-8007-C4EBEDEE3C72}">
      <dgm:prSet/>
      <dgm:spPr/>
      <dgm:t>
        <a:bodyPr/>
        <a:lstStyle/>
        <a:p>
          <a:endParaRPr lang="en-US"/>
        </a:p>
      </dgm:t>
    </dgm:pt>
    <dgm:pt modelId="{7F1579F2-B609-43B3-9E95-9608E9B6DA0E}">
      <dgm:prSet phldrT="[Text]"/>
      <dgm:spPr/>
      <dgm:t>
        <a:bodyPr/>
        <a:lstStyle/>
        <a:p>
          <a:r>
            <a:rPr lang="en-US" b="0" dirty="0">
              <a:solidFill>
                <a:schemeClr val="tx1"/>
              </a:solidFill>
            </a:rPr>
            <a:t>Datasets</a:t>
          </a:r>
        </a:p>
      </dgm:t>
    </dgm:pt>
    <dgm:pt modelId="{8A97C383-898B-4EAB-8E09-590D8AB06EEE}" type="parTrans" cxnId="{B222D1DF-B89A-4CAF-A057-9553DE66880B}">
      <dgm:prSet/>
      <dgm:spPr/>
      <dgm:t>
        <a:bodyPr/>
        <a:lstStyle/>
        <a:p>
          <a:endParaRPr lang="en-US"/>
        </a:p>
      </dgm:t>
    </dgm:pt>
    <dgm:pt modelId="{75DFC891-762F-4DE7-97B1-B6B9E79B3505}" type="sibTrans" cxnId="{B222D1DF-B89A-4CAF-A057-9553DE66880B}">
      <dgm:prSet/>
      <dgm:spPr/>
      <dgm:t>
        <a:bodyPr/>
        <a:lstStyle/>
        <a:p>
          <a:endParaRPr lang="en-US"/>
        </a:p>
      </dgm:t>
    </dgm:pt>
    <dgm:pt modelId="{0EE5D565-53AB-4677-883A-5F6C4CD1F79E}">
      <dgm:prSet phldrT="[Text]" custT="1"/>
      <dgm:spPr/>
      <dgm:t>
        <a:bodyPr/>
        <a:lstStyle/>
        <a:p>
          <a:r>
            <a:rPr lang="en-US" sz="1200" b="0" dirty="0">
              <a:solidFill>
                <a:schemeClr val="tx1"/>
              </a:solidFill>
            </a:rPr>
            <a:t>Analysis/</a:t>
          </a:r>
          <a:r>
            <a:rPr lang="en-US" sz="1300" b="0" dirty="0">
              <a:solidFill>
                <a:schemeClr val="tx1"/>
              </a:solidFill>
            </a:rPr>
            <a:t>Algorithm</a:t>
          </a:r>
        </a:p>
      </dgm:t>
    </dgm:pt>
    <dgm:pt modelId="{9DE7FC66-C1EA-47DD-A685-B4500C8337BA}" type="parTrans" cxnId="{05E6432E-66A4-4104-B2A2-55680906E585}">
      <dgm:prSet/>
      <dgm:spPr/>
      <dgm:t>
        <a:bodyPr/>
        <a:lstStyle/>
        <a:p>
          <a:endParaRPr lang="en-US"/>
        </a:p>
      </dgm:t>
    </dgm:pt>
    <dgm:pt modelId="{2274C627-8D3F-4BC1-8E09-7953EC365A2A}" type="sibTrans" cxnId="{05E6432E-66A4-4104-B2A2-55680906E585}">
      <dgm:prSet/>
      <dgm:spPr/>
      <dgm:t>
        <a:bodyPr/>
        <a:lstStyle/>
        <a:p>
          <a:endParaRPr lang="en-US"/>
        </a:p>
      </dgm:t>
    </dgm:pt>
    <dgm:pt modelId="{DAABCEF0-797A-44C0-90F5-4326F8F1DED7}">
      <dgm:prSet phldrT="[Text]"/>
      <dgm:spPr/>
      <dgm:t>
        <a:bodyPr/>
        <a:lstStyle/>
        <a:p>
          <a:r>
            <a:rPr lang="en-US" b="0" dirty="0">
              <a:solidFill>
                <a:schemeClr val="tx1"/>
              </a:solidFill>
            </a:rPr>
            <a:t>Visualizations</a:t>
          </a:r>
        </a:p>
      </dgm:t>
    </dgm:pt>
    <dgm:pt modelId="{5CACBD62-6E8D-443B-9121-D048BA434523}" type="parTrans" cxnId="{6C4FB8CA-FB32-4D8A-9261-3B2A043EF17E}">
      <dgm:prSet/>
      <dgm:spPr/>
      <dgm:t>
        <a:bodyPr/>
        <a:lstStyle/>
        <a:p>
          <a:endParaRPr lang="en-US"/>
        </a:p>
      </dgm:t>
    </dgm:pt>
    <dgm:pt modelId="{19CB8D26-E486-4DBD-A64E-4B582452F831}" type="sibTrans" cxnId="{6C4FB8CA-FB32-4D8A-9261-3B2A043EF17E}">
      <dgm:prSet/>
      <dgm:spPr/>
      <dgm:t>
        <a:bodyPr/>
        <a:lstStyle/>
        <a:p>
          <a:endParaRPr lang="en-US"/>
        </a:p>
      </dgm:t>
    </dgm:pt>
    <dgm:pt modelId="{3C296AEB-7049-4640-8EB2-3253F32CD7B7}">
      <dgm:prSet phldrT="[Text]"/>
      <dgm:spPr/>
      <dgm:t>
        <a:bodyPr/>
        <a:lstStyle/>
        <a:p>
          <a:r>
            <a:rPr lang="en-US" dirty="0">
              <a:solidFill>
                <a:schemeClr val="tx1"/>
              </a:solidFill>
            </a:rPr>
            <a:t>Final Insights</a:t>
          </a:r>
        </a:p>
      </dgm:t>
    </dgm:pt>
    <dgm:pt modelId="{9B562A48-AEAD-445A-9936-77AA2C719824}" type="parTrans" cxnId="{C24DD357-B37A-4319-BB14-7801C85BB445}">
      <dgm:prSet/>
      <dgm:spPr/>
      <dgm:t>
        <a:bodyPr/>
        <a:lstStyle/>
        <a:p>
          <a:endParaRPr lang="en-US"/>
        </a:p>
      </dgm:t>
    </dgm:pt>
    <dgm:pt modelId="{02023427-7D72-425D-B6AD-45CFBD42AE97}" type="sibTrans" cxnId="{C24DD357-B37A-4319-BB14-7801C85BB445}">
      <dgm:prSet/>
      <dgm:spPr/>
      <dgm:t>
        <a:bodyPr/>
        <a:lstStyle/>
        <a:p>
          <a:endParaRPr lang="en-US"/>
        </a:p>
      </dgm:t>
    </dgm:pt>
    <dgm:pt modelId="{FD816EE0-61E8-4A06-BF0B-5A90DEA92E5A}" type="pres">
      <dgm:prSet presAssocID="{041D8797-A828-4EF3-B2F3-72E484DAF714}" presName="Name0" presStyleCnt="0">
        <dgm:presLayoutVars>
          <dgm:dir/>
          <dgm:animLvl val="lvl"/>
          <dgm:resizeHandles val="exact"/>
        </dgm:presLayoutVars>
      </dgm:prSet>
      <dgm:spPr/>
    </dgm:pt>
    <dgm:pt modelId="{D08E4AB8-6733-4B79-8943-B06A5C9A2026}" type="pres">
      <dgm:prSet presAssocID="{A65A885A-4E3B-47EC-9D9B-DF3748CE27A0}" presName="parTxOnly" presStyleLbl="node1" presStyleIdx="0" presStyleCnt="5" custScaleX="61421" custScaleY="18301" custLinFactNeighborX="69169" custLinFactNeighborY="-78794">
        <dgm:presLayoutVars>
          <dgm:chMax val="0"/>
          <dgm:chPref val="0"/>
          <dgm:bulletEnabled val="1"/>
        </dgm:presLayoutVars>
      </dgm:prSet>
      <dgm:spPr/>
      <dgm:t>
        <a:bodyPr/>
        <a:lstStyle/>
        <a:p>
          <a:endParaRPr lang="en-US"/>
        </a:p>
      </dgm:t>
    </dgm:pt>
    <dgm:pt modelId="{653285F1-7572-4EB2-872A-EB07D449BB41}" type="pres">
      <dgm:prSet presAssocID="{F9D41692-CD60-4218-9FCD-77432402984E}" presName="parTxOnlySpace" presStyleCnt="0"/>
      <dgm:spPr/>
    </dgm:pt>
    <dgm:pt modelId="{285DEA17-16BE-4BB9-8501-5C6D68AC4D07}" type="pres">
      <dgm:prSet presAssocID="{7F1579F2-B609-43B3-9E95-9608E9B6DA0E}" presName="parTxOnly" presStyleLbl="node1" presStyleIdx="1" presStyleCnt="5" custScaleX="58067" custScaleY="18301" custLinFactNeighborX="86463" custLinFactNeighborY="-50667">
        <dgm:presLayoutVars>
          <dgm:chMax val="0"/>
          <dgm:chPref val="0"/>
          <dgm:bulletEnabled val="1"/>
        </dgm:presLayoutVars>
      </dgm:prSet>
      <dgm:spPr/>
      <dgm:t>
        <a:bodyPr/>
        <a:lstStyle/>
        <a:p>
          <a:endParaRPr lang="en-US"/>
        </a:p>
      </dgm:t>
    </dgm:pt>
    <dgm:pt modelId="{7AB5DF6D-D4E4-4CB5-B36A-2CE12C5F6A2C}" type="pres">
      <dgm:prSet presAssocID="{75DFC891-762F-4DE7-97B1-B6B9E79B3505}" presName="parTxOnlySpace" presStyleCnt="0"/>
      <dgm:spPr/>
    </dgm:pt>
    <dgm:pt modelId="{85CBEB70-2C64-471C-A90A-EDBD2F38ACE8}" type="pres">
      <dgm:prSet presAssocID="{0EE5D565-53AB-4677-883A-5F6C4CD1F79E}" presName="parTxOnly" presStyleLbl="node1" presStyleIdx="2" presStyleCnt="5" custScaleX="46547" custScaleY="18301" custLinFactNeighborX="-19897" custLinFactNeighborY="-20682">
        <dgm:presLayoutVars>
          <dgm:chMax val="0"/>
          <dgm:chPref val="0"/>
          <dgm:bulletEnabled val="1"/>
        </dgm:presLayoutVars>
      </dgm:prSet>
      <dgm:spPr/>
      <dgm:t>
        <a:bodyPr/>
        <a:lstStyle/>
        <a:p>
          <a:endParaRPr lang="en-US"/>
        </a:p>
      </dgm:t>
    </dgm:pt>
    <dgm:pt modelId="{AECC2129-80A2-40D8-961C-32326B789D70}" type="pres">
      <dgm:prSet presAssocID="{2274C627-8D3F-4BC1-8E09-7953EC365A2A}" presName="parTxOnlySpace" presStyleCnt="0"/>
      <dgm:spPr/>
    </dgm:pt>
    <dgm:pt modelId="{A1D3F97A-5C3A-4FE1-9B63-6D28708509D4}" type="pres">
      <dgm:prSet presAssocID="{DAABCEF0-797A-44C0-90F5-4326F8F1DED7}" presName="parTxOnly" presStyleLbl="node1" presStyleIdx="3" presStyleCnt="5" custScaleX="46547" custScaleY="18301" custLinFactNeighborX="-7534" custLinFactNeighborY="12107">
        <dgm:presLayoutVars>
          <dgm:chMax val="0"/>
          <dgm:chPref val="0"/>
          <dgm:bulletEnabled val="1"/>
        </dgm:presLayoutVars>
      </dgm:prSet>
      <dgm:spPr/>
      <dgm:t>
        <a:bodyPr/>
        <a:lstStyle/>
        <a:p>
          <a:endParaRPr lang="en-US"/>
        </a:p>
      </dgm:t>
    </dgm:pt>
    <dgm:pt modelId="{F041C08D-BE34-4B08-B12F-91294BB87982}" type="pres">
      <dgm:prSet presAssocID="{19CB8D26-E486-4DBD-A64E-4B582452F831}" presName="parTxOnlySpace" presStyleCnt="0"/>
      <dgm:spPr/>
    </dgm:pt>
    <dgm:pt modelId="{E175B709-E68E-49FE-A9D6-0955DDB3F9A5}" type="pres">
      <dgm:prSet presAssocID="{3C296AEB-7049-4640-8EB2-3253F32CD7B7}" presName="parTxOnly" presStyleLbl="node1" presStyleIdx="4" presStyleCnt="5" custScaleX="51451" custScaleY="18301" custLinFactNeighborX="-25552" custLinFactNeighborY="41312">
        <dgm:presLayoutVars>
          <dgm:chMax val="0"/>
          <dgm:chPref val="0"/>
          <dgm:bulletEnabled val="1"/>
        </dgm:presLayoutVars>
      </dgm:prSet>
      <dgm:spPr/>
      <dgm:t>
        <a:bodyPr/>
        <a:lstStyle/>
        <a:p>
          <a:endParaRPr lang="en-US"/>
        </a:p>
      </dgm:t>
    </dgm:pt>
  </dgm:ptLst>
  <dgm:cxnLst>
    <dgm:cxn modelId="{6149EFBF-AF00-41E9-8007-C4EBEDEE3C72}" srcId="{041D8797-A828-4EF3-B2F3-72E484DAF714}" destId="{A65A885A-4E3B-47EC-9D9B-DF3748CE27A0}" srcOrd="0" destOrd="0" parTransId="{CC309E50-4829-4A86-B566-25122BB742CE}" sibTransId="{F9D41692-CD60-4218-9FCD-77432402984E}"/>
    <dgm:cxn modelId="{C24DD357-B37A-4319-BB14-7801C85BB445}" srcId="{041D8797-A828-4EF3-B2F3-72E484DAF714}" destId="{3C296AEB-7049-4640-8EB2-3253F32CD7B7}" srcOrd="4" destOrd="0" parTransId="{9B562A48-AEAD-445A-9936-77AA2C719824}" sibTransId="{02023427-7D72-425D-B6AD-45CFBD42AE97}"/>
    <dgm:cxn modelId="{444B083A-8845-436C-B348-3419869B4A4B}" type="presOf" srcId="{041D8797-A828-4EF3-B2F3-72E484DAF714}" destId="{FD816EE0-61E8-4A06-BF0B-5A90DEA92E5A}" srcOrd="0" destOrd="0" presId="urn:microsoft.com/office/officeart/2005/8/layout/chevron1"/>
    <dgm:cxn modelId="{84BF67FE-C196-49FA-B449-3C2A2829A2C0}" type="presOf" srcId="{DAABCEF0-797A-44C0-90F5-4326F8F1DED7}" destId="{A1D3F97A-5C3A-4FE1-9B63-6D28708509D4}" srcOrd="0" destOrd="0" presId="urn:microsoft.com/office/officeart/2005/8/layout/chevron1"/>
    <dgm:cxn modelId="{6C4FB8CA-FB32-4D8A-9261-3B2A043EF17E}" srcId="{041D8797-A828-4EF3-B2F3-72E484DAF714}" destId="{DAABCEF0-797A-44C0-90F5-4326F8F1DED7}" srcOrd="3" destOrd="0" parTransId="{5CACBD62-6E8D-443B-9121-D048BA434523}" sibTransId="{19CB8D26-E486-4DBD-A64E-4B582452F831}"/>
    <dgm:cxn modelId="{05E6432E-66A4-4104-B2A2-55680906E585}" srcId="{041D8797-A828-4EF3-B2F3-72E484DAF714}" destId="{0EE5D565-53AB-4677-883A-5F6C4CD1F79E}" srcOrd="2" destOrd="0" parTransId="{9DE7FC66-C1EA-47DD-A685-B4500C8337BA}" sibTransId="{2274C627-8D3F-4BC1-8E09-7953EC365A2A}"/>
    <dgm:cxn modelId="{B222D1DF-B89A-4CAF-A057-9553DE66880B}" srcId="{041D8797-A828-4EF3-B2F3-72E484DAF714}" destId="{7F1579F2-B609-43B3-9E95-9608E9B6DA0E}" srcOrd="1" destOrd="0" parTransId="{8A97C383-898B-4EAB-8E09-590D8AB06EEE}" sibTransId="{75DFC891-762F-4DE7-97B1-B6B9E79B3505}"/>
    <dgm:cxn modelId="{B7EDE288-CA77-49D7-915C-412C6EC9F71D}" type="presOf" srcId="{3C296AEB-7049-4640-8EB2-3253F32CD7B7}" destId="{E175B709-E68E-49FE-A9D6-0955DDB3F9A5}" srcOrd="0" destOrd="0" presId="urn:microsoft.com/office/officeart/2005/8/layout/chevron1"/>
    <dgm:cxn modelId="{D7168D36-406F-47B8-AAB7-684D59DF852B}" type="presOf" srcId="{0EE5D565-53AB-4677-883A-5F6C4CD1F79E}" destId="{85CBEB70-2C64-471C-A90A-EDBD2F38ACE8}" srcOrd="0" destOrd="0" presId="urn:microsoft.com/office/officeart/2005/8/layout/chevron1"/>
    <dgm:cxn modelId="{720A1ABE-FE78-4CDF-996D-C4102DDA385E}" type="presOf" srcId="{7F1579F2-B609-43B3-9E95-9608E9B6DA0E}" destId="{285DEA17-16BE-4BB9-8501-5C6D68AC4D07}" srcOrd="0" destOrd="0" presId="urn:microsoft.com/office/officeart/2005/8/layout/chevron1"/>
    <dgm:cxn modelId="{CDA564BE-9E67-40F9-8B68-2856F9C274AE}" type="presOf" srcId="{A65A885A-4E3B-47EC-9D9B-DF3748CE27A0}" destId="{D08E4AB8-6733-4B79-8943-B06A5C9A2026}" srcOrd="0" destOrd="0" presId="urn:microsoft.com/office/officeart/2005/8/layout/chevron1"/>
    <dgm:cxn modelId="{6FEB5E3F-4ABA-4AB3-90E2-8472619BCCE3}" type="presParOf" srcId="{FD816EE0-61E8-4A06-BF0B-5A90DEA92E5A}" destId="{D08E4AB8-6733-4B79-8943-B06A5C9A2026}" srcOrd="0" destOrd="0" presId="urn:microsoft.com/office/officeart/2005/8/layout/chevron1"/>
    <dgm:cxn modelId="{1E0AB1D2-A98D-4878-BEF3-E6CF9109D46E}" type="presParOf" srcId="{FD816EE0-61E8-4A06-BF0B-5A90DEA92E5A}" destId="{653285F1-7572-4EB2-872A-EB07D449BB41}" srcOrd="1" destOrd="0" presId="urn:microsoft.com/office/officeart/2005/8/layout/chevron1"/>
    <dgm:cxn modelId="{55500E74-2DCB-4635-8394-F8A204BBCE30}" type="presParOf" srcId="{FD816EE0-61E8-4A06-BF0B-5A90DEA92E5A}" destId="{285DEA17-16BE-4BB9-8501-5C6D68AC4D07}" srcOrd="2" destOrd="0" presId="urn:microsoft.com/office/officeart/2005/8/layout/chevron1"/>
    <dgm:cxn modelId="{599B6E89-4BA4-4B12-BF6B-1529FC359B25}" type="presParOf" srcId="{FD816EE0-61E8-4A06-BF0B-5A90DEA92E5A}" destId="{7AB5DF6D-D4E4-4CB5-B36A-2CE12C5F6A2C}" srcOrd="3" destOrd="0" presId="urn:microsoft.com/office/officeart/2005/8/layout/chevron1"/>
    <dgm:cxn modelId="{72480FA0-641C-45F3-ABF5-D6DDF306C325}" type="presParOf" srcId="{FD816EE0-61E8-4A06-BF0B-5A90DEA92E5A}" destId="{85CBEB70-2C64-471C-A90A-EDBD2F38ACE8}" srcOrd="4" destOrd="0" presId="urn:microsoft.com/office/officeart/2005/8/layout/chevron1"/>
    <dgm:cxn modelId="{74EF45BB-218B-4878-8F9D-D212CFFF71F6}" type="presParOf" srcId="{FD816EE0-61E8-4A06-BF0B-5A90DEA92E5A}" destId="{AECC2129-80A2-40D8-961C-32326B789D70}" srcOrd="5" destOrd="0" presId="urn:microsoft.com/office/officeart/2005/8/layout/chevron1"/>
    <dgm:cxn modelId="{27085593-8F6F-4BCC-B471-1CF3561FE09D}" type="presParOf" srcId="{FD816EE0-61E8-4A06-BF0B-5A90DEA92E5A}" destId="{A1D3F97A-5C3A-4FE1-9B63-6D28708509D4}" srcOrd="6" destOrd="0" presId="urn:microsoft.com/office/officeart/2005/8/layout/chevron1"/>
    <dgm:cxn modelId="{2AEC6094-9A26-4F55-BF92-C1D5B66F22D5}" type="presParOf" srcId="{FD816EE0-61E8-4A06-BF0B-5A90DEA92E5A}" destId="{F041C08D-BE34-4B08-B12F-91294BB87982}" srcOrd="7" destOrd="0" presId="urn:microsoft.com/office/officeart/2005/8/layout/chevron1"/>
    <dgm:cxn modelId="{D962CF2C-6E2B-43E9-BA35-FDC70A040538}" type="presParOf" srcId="{FD816EE0-61E8-4A06-BF0B-5A90DEA92E5A}" destId="{E175B709-E68E-49FE-A9D6-0955DDB3F9A5}"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E4AB8-6733-4B79-8943-B06A5C9A2026}">
      <dsp:nvSpPr>
        <dsp:cNvPr id="0" name=""/>
        <dsp:cNvSpPr/>
      </dsp:nvSpPr>
      <dsp:spPr>
        <a:xfrm>
          <a:off x="277161" y="744715"/>
          <a:ext cx="2454580" cy="292546"/>
        </a:xfrm>
        <a:prstGeom prst="chevron">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dirty="0">
              <a:solidFill>
                <a:schemeClr val="tx1"/>
              </a:solidFill>
            </a:rPr>
            <a:t>Problem</a:t>
          </a:r>
          <a:r>
            <a:rPr lang="en-US" sz="1600" b="0" kern="1200" dirty="0"/>
            <a:t> </a:t>
          </a:r>
          <a:r>
            <a:rPr lang="en-US" sz="1600" b="0" kern="1200" dirty="0">
              <a:solidFill>
                <a:schemeClr val="tx1"/>
              </a:solidFill>
            </a:rPr>
            <a:t>Definition</a:t>
          </a:r>
        </a:p>
      </dsp:txBody>
      <dsp:txXfrm>
        <a:off x="423434" y="744715"/>
        <a:ext cx="2162034" cy="292546"/>
      </dsp:txXfrm>
    </dsp:sp>
    <dsp:sp modelId="{285DEA17-16BE-4BB9-8501-5C6D68AC4D07}">
      <dsp:nvSpPr>
        <dsp:cNvPr id="0" name=""/>
        <dsp:cNvSpPr/>
      </dsp:nvSpPr>
      <dsp:spPr>
        <a:xfrm>
          <a:off x="2401222" y="1194333"/>
          <a:ext cx="2320544" cy="292546"/>
        </a:xfrm>
        <a:prstGeom prst="chevron">
          <a:avLst/>
        </a:prstGeom>
        <a:solidFill>
          <a:schemeClr val="accent4">
            <a:hueOff val="-266661"/>
            <a:satOff val="-3194"/>
            <a:lumOff val="8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b="0" kern="1200" dirty="0">
              <a:solidFill>
                <a:schemeClr val="tx1"/>
              </a:solidFill>
            </a:rPr>
            <a:t>Datasets</a:t>
          </a:r>
        </a:p>
      </dsp:txBody>
      <dsp:txXfrm>
        <a:off x="2547495" y="1194333"/>
        <a:ext cx="2027998" cy="292546"/>
      </dsp:txXfrm>
    </dsp:sp>
    <dsp:sp modelId="{85CBEB70-2C64-471C-A90A-EDBD2F38ACE8}">
      <dsp:nvSpPr>
        <dsp:cNvPr id="0" name=""/>
        <dsp:cNvSpPr/>
      </dsp:nvSpPr>
      <dsp:spPr>
        <a:xfrm>
          <a:off x="3897085" y="1673652"/>
          <a:ext cx="1860167" cy="292546"/>
        </a:xfrm>
        <a:prstGeom prst="chevron">
          <a:avLst/>
        </a:prstGeom>
        <a:solidFill>
          <a:schemeClr val="accent4">
            <a:hueOff val="-533322"/>
            <a:satOff val="-6388"/>
            <a:lumOff val="176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0" kern="1200" dirty="0">
              <a:solidFill>
                <a:schemeClr val="tx1"/>
              </a:solidFill>
            </a:rPr>
            <a:t>Analysis/</a:t>
          </a:r>
          <a:r>
            <a:rPr lang="en-US" sz="1300" b="0" kern="1200" dirty="0">
              <a:solidFill>
                <a:schemeClr val="tx1"/>
              </a:solidFill>
            </a:rPr>
            <a:t>Algorithm</a:t>
          </a:r>
        </a:p>
      </dsp:txBody>
      <dsp:txXfrm>
        <a:off x="4043358" y="1673652"/>
        <a:ext cx="1567621" cy="292546"/>
      </dsp:txXfrm>
    </dsp:sp>
    <dsp:sp modelId="{A1D3F97A-5C3A-4FE1-9B63-6D28708509D4}">
      <dsp:nvSpPr>
        <dsp:cNvPr id="0" name=""/>
        <dsp:cNvSpPr/>
      </dsp:nvSpPr>
      <dsp:spPr>
        <a:xfrm>
          <a:off x="5407027" y="2197794"/>
          <a:ext cx="1860167" cy="292546"/>
        </a:xfrm>
        <a:prstGeom prst="chevron">
          <a:avLst/>
        </a:prstGeom>
        <a:solidFill>
          <a:schemeClr val="accent4">
            <a:hueOff val="-799983"/>
            <a:satOff val="-9582"/>
            <a:lumOff val="264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dirty="0">
              <a:solidFill>
                <a:schemeClr val="tx1"/>
              </a:solidFill>
            </a:rPr>
            <a:t>Visualizations</a:t>
          </a:r>
        </a:p>
      </dsp:txBody>
      <dsp:txXfrm>
        <a:off x="5553300" y="2197794"/>
        <a:ext cx="1567621" cy="292546"/>
      </dsp:txXfrm>
    </dsp:sp>
    <dsp:sp modelId="{E175B709-E68E-49FE-A9D6-0955DDB3F9A5}">
      <dsp:nvSpPr>
        <dsp:cNvPr id="0" name=""/>
        <dsp:cNvSpPr/>
      </dsp:nvSpPr>
      <dsp:spPr>
        <a:xfrm>
          <a:off x="6795557" y="2664644"/>
          <a:ext cx="2056147" cy="292546"/>
        </a:xfrm>
        <a:prstGeom prst="chevron">
          <a:avLst/>
        </a:prstGeom>
        <a:solidFill>
          <a:schemeClr val="accent4">
            <a:hueOff val="-1066644"/>
            <a:satOff val="-12776"/>
            <a:lumOff val="35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Final Insights</a:t>
          </a:r>
        </a:p>
      </dsp:txBody>
      <dsp:txXfrm>
        <a:off x="6941830" y="2664644"/>
        <a:ext cx="1763601" cy="2925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38C38-A040-4E58-8B03-7786B37BE7D6}" type="datetimeFigureOut">
              <a:rPr lang="en-US" smtClean="0"/>
              <a:t>5/2/18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0B5170-E84B-4EC5-A597-1BFEAF90BF1C}" type="slidenum">
              <a:rPr lang="en-US" smtClean="0"/>
              <a:t>‹#›</a:t>
            </a:fld>
            <a:endParaRPr lang="en-US"/>
          </a:p>
        </p:txBody>
      </p:sp>
    </p:spTree>
    <p:extLst>
      <p:ext uri="{BB962C8B-B14F-4D97-AF65-F5344CB8AC3E}">
        <p14:creationId xmlns:p14="http://schemas.microsoft.com/office/powerpoint/2010/main" val="3216668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Inclusive economies head innovation with a healthy entrepreneurial presence of younger companies and more established companies</a:t>
            </a:r>
            <a:endParaRPr lang="en-US" dirty="0"/>
          </a:p>
        </p:txBody>
      </p:sp>
      <p:sp>
        <p:nvSpPr>
          <p:cNvPr id="4" name="Slide Number Placeholder 3"/>
          <p:cNvSpPr>
            <a:spLocks noGrp="1"/>
          </p:cNvSpPr>
          <p:nvPr>
            <p:ph type="sldNum" sz="quarter" idx="10"/>
          </p:nvPr>
        </p:nvSpPr>
        <p:spPr/>
        <p:txBody>
          <a:bodyPr/>
          <a:lstStyle/>
          <a:p>
            <a:fld id="{070B5170-E84B-4EC5-A597-1BFEAF90BF1C}" type="slidenum">
              <a:rPr lang="en-US" smtClean="0"/>
              <a:t>3</a:t>
            </a:fld>
            <a:endParaRPr lang="en-US"/>
          </a:p>
        </p:txBody>
      </p:sp>
    </p:spTree>
    <p:extLst>
      <p:ext uri="{BB962C8B-B14F-4D97-AF65-F5344CB8AC3E}">
        <p14:creationId xmlns:p14="http://schemas.microsoft.com/office/powerpoint/2010/main" val="3114941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Balancing variance and bias. https://en.wikipedia.org/wiki/Receiver_operating_characteristic</a:t>
            </a:r>
          </a:p>
          <a:p>
            <a:r>
              <a:rPr lang="en-US" dirty="0"/>
              <a:t>https://towardsdatascience.com/the-random-forest-algorithm-d457d499ffcd</a:t>
            </a:r>
          </a:p>
          <a:p>
            <a:r>
              <a:rPr lang="en-US" dirty="0"/>
              <a:t>https://en.wikipedia.org/wiki/AdaBoost</a:t>
            </a:r>
          </a:p>
        </p:txBody>
      </p:sp>
      <p:sp>
        <p:nvSpPr>
          <p:cNvPr id="4" name="Slide Number Placeholder 3"/>
          <p:cNvSpPr>
            <a:spLocks noGrp="1"/>
          </p:cNvSpPr>
          <p:nvPr>
            <p:ph type="sldNum" sz="quarter" idx="10"/>
          </p:nvPr>
        </p:nvSpPr>
        <p:spPr/>
        <p:txBody>
          <a:bodyPr/>
          <a:lstStyle/>
          <a:p>
            <a:fld id="{070B5170-E84B-4EC5-A597-1BFEAF90BF1C}" type="slidenum">
              <a:rPr lang="en-US" smtClean="0"/>
              <a:t>16</a:t>
            </a:fld>
            <a:endParaRPr lang="en-US"/>
          </a:p>
        </p:txBody>
      </p:sp>
    </p:spTree>
    <p:extLst>
      <p:ext uri="{BB962C8B-B14F-4D97-AF65-F5344CB8AC3E}">
        <p14:creationId xmlns:p14="http://schemas.microsoft.com/office/powerpoint/2010/main" val="2018578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data</a:t>
            </a:r>
            <a:r>
              <a:rPr lang="en-US" baseline="0" dirty="0" smtClean="0"/>
              <a:t> could be used for finding the next big metropolitan areas that would have more job opportunities.</a:t>
            </a:r>
          </a:p>
          <a:p>
            <a:r>
              <a:rPr lang="en-US" baseline="0" dirty="0" smtClean="0"/>
              <a:t>we could also include few housing and neighborhood factors like Walk score and transit score for different </a:t>
            </a:r>
            <a:r>
              <a:rPr lang="en-US" baseline="0" dirty="0" err="1" smtClean="0"/>
              <a:t>zipcodes</a:t>
            </a:r>
            <a:r>
              <a:rPr lang="en-US" baseline="0" dirty="0" smtClean="0"/>
              <a:t> within the metropolitan areas. </a:t>
            </a:r>
          </a:p>
          <a:p>
            <a:r>
              <a:rPr lang="en-US" baseline="0" dirty="0" smtClean="0"/>
              <a:t>This would help us to know which are the best areas preferred for housing by the people.  </a:t>
            </a:r>
          </a:p>
          <a:p>
            <a:endParaRPr lang="en-US" dirty="0"/>
          </a:p>
        </p:txBody>
      </p:sp>
      <p:sp>
        <p:nvSpPr>
          <p:cNvPr id="4" name="Slide Number Placeholder 3"/>
          <p:cNvSpPr>
            <a:spLocks noGrp="1"/>
          </p:cNvSpPr>
          <p:nvPr>
            <p:ph type="sldNum" sz="quarter" idx="10"/>
          </p:nvPr>
        </p:nvSpPr>
        <p:spPr/>
        <p:txBody>
          <a:bodyPr/>
          <a:lstStyle/>
          <a:p>
            <a:fld id="{070B5170-E84B-4EC5-A597-1BFEAF90BF1C}" type="slidenum">
              <a:rPr lang="en-US" smtClean="0"/>
              <a:t>18</a:t>
            </a:fld>
            <a:endParaRPr lang="en-US"/>
          </a:p>
        </p:txBody>
      </p:sp>
    </p:spTree>
    <p:extLst>
      <p:ext uri="{BB962C8B-B14F-4D97-AF65-F5344CB8AC3E}">
        <p14:creationId xmlns:p14="http://schemas.microsoft.com/office/powerpoint/2010/main" val="1324100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explain work of David Autor and Bruce Katz</a:t>
            </a:r>
          </a:p>
          <a:p>
            <a:r>
              <a:rPr lang="en-US" dirty="0"/>
              <a:t>https://economics.mit.edu/files/11563</a:t>
            </a:r>
          </a:p>
          <a:p>
            <a:r>
              <a:rPr lang="en-US" dirty="0"/>
              <a:t>http://wesa.fm/post/age-political-gridlock-new-book-says-look-local-leaders#stream/0</a:t>
            </a:r>
          </a:p>
          <a:p>
            <a:endParaRPr lang="en-US" dirty="0"/>
          </a:p>
          <a:p>
            <a:endParaRPr lang="en-US" dirty="0"/>
          </a:p>
        </p:txBody>
      </p:sp>
      <p:sp>
        <p:nvSpPr>
          <p:cNvPr id="4" name="Slide Number Placeholder 3"/>
          <p:cNvSpPr>
            <a:spLocks noGrp="1"/>
          </p:cNvSpPr>
          <p:nvPr>
            <p:ph type="sldNum" sz="quarter" idx="10"/>
          </p:nvPr>
        </p:nvSpPr>
        <p:spPr/>
        <p:txBody>
          <a:bodyPr/>
          <a:lstStyle/>
          <a:p>
            <a:fld id="{070B5170-E84B-4EC5-A597-1BFEAF90BF1C}" type="slidenum">
              <a:rPr lang="en-US" smtClean="0"/>
              <a:t>4</a:t>
            </a:fld>
            <a:endParaRPr lang="en-US"/>
          </a:p>
        </p:txBody>
      </p:sp>
    </p:spTree>
    <p:extLst>
      <p:ext uri="{BB962C8B-B14F-4D97-AF65-F5344CB8AC3E}">
        <p14:creationId xmlns:p14="http://schemas.microsoft.com/office/powerpoint/2010/main" val="26868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collected data from a wide</a:t>
            </a:r>
            <a:r>
              <a:rPr lang="en-US" baseline="0" dirty="0" smtClean="0"/>
              <a:t> range of sources like ..... </a:t>
            </a:r>
          </a:p>
          <a:p>
            <a:r>
              <a:rPr lang="en-US" baseline="0" dirty="0" smtClean="0"/>
              <a:t>--This is mainly because we wanted to make sure that we incorporated all the factors that might directly contribute to the migration of people.</a:t>
            </a:r>
          </a:p>
          <a:p>
            <a:r>
              <a:rPr lang="en-US" baseline="0" dirty="0" smtClean="0"/>
              <a:t>-- collected around 50 -60 datasets having different factors.</a:t>
            </a:r>
          </a:p>
          <a:p>
            <a:r>
              <a:rPr lang="en-US" baseline="0" dirty="0" smtClean="0"/>
              <a:t>-- combing the data was a BIG CHALLENGE. because data wasn't homogeneous.</a:t>
            </a:r>
          </a:p>
          <a:p>
            <a:r>
              <a:rPr lang="en-US" dirty="0" smtClean="0"/>
              <a:t>-- after</a:t>
            </a:r>
            <a:r>
              <a:rPr lang="en-US" baseline="0" dirty="0" smtClean="0"/>
              <a:t> that , we cleaned the data and imputed missing values.</a:t>
            </a:r>
          </a:p>
          <a:p>
            <a:r>
              <a:rPr lang="en-US" baseline="0" dirty="0" smtClean="0"/>
              <a:t>-- Correlations have been found and  feature selection has been done using PCA.        370---170</a:t>
            </a:r>
          </a:p>
          <a:p>
            <a:endParaRPr lang="en-US" dirty="0"/>
          </a:p>
        </p:txBody>
      </p:sp>
      <p:sp>
        <p:nvSpPr>
          <p:cNvPr id="4" name="Slide Number Placeholder 3"/>
          <p:cNvSpPr>
            <a:spLocks noGrp="1"/>
          </p:cNvSpPr>
          <p:nvPr>
            <p:ph type="sldNum" sz="quarter" idx="10"/>
          </p:nvPr>
        </p:nvSpPr>
        <p:spPr/>
        <p:txBody>
          <a:bodyPr/>
          <a:lstStyle/>
          <a:p>
            <a:fld id="{070B5170-E84B-4EC5-A597-1BFEAF90BF1C}" type="slidenum">
              <a:rPr lang="en-US" smtClean="0"/>
              <a:t>6</a:t>
            </a:fld>
            <a:endParaRPr lang="en-US"/>
          </a:p>
        </p:txBody>
      </p:sp>
    </p:spTree>
    <p:extLst>
      <p:ext uri="{BB962C8B-B14F-4D97-AF65-F5344CB8AC3E}">
        <p14:creationId xmlns:p14="http://schemas.microsoft.com/office/powerpoint/2010/main" val="61133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0B5170-E84B-4EC5-A597-1BFEAF90BF1C}" type="slidenum">
              <a:rPr lang="en-US" smtClean="0"/>
              <a:t>7</a:t>
            </a:fld>
            <a:endParaRPr lang="en-US"/>
          </a:p>
        </p:txBody>
      </p:sp>
    </p:spTree>
    <p:extLst>
      <p:ext uri="{BB962C8B-B14F-4D97-AF65-F5344CB8AC3E}">
        <p14:creationId xmlns:p14="http://schemas.microsoft.com/office/powerpoint/2010/main" val="292237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Human Capital and Knowledge - </a:t>
            </a:r>
            <a:r>
              <a:rPr lang="en-US" sz="1200" b="0" i="0" kern="1200" dirty="0">
                <a:solidFill>
                  <a:schemeClr val="tx1"/>
                </a:solidFill>
                <a:effectLst/>
                <a:latin typeface="+mn-lt"/>
                <a:ea typeface="+mn-ea"/>
                <a:cs typeface="+mn-cs"/>
              </a:rPr>
              <a:t>region’s population and labor force are able to engage in innovative activities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Economic Dynamic - </a:t>
            </a:r>
            <a:r>
              <a:rPr lang="en-US" sz="1200" b="0" i="0" kern="1200" dirty="0">
                <a:solidFill>
                  <a:schemeClr val="tx1"/>
                </a:solidFill>
                <a:effectLst/>
                <a:latin typeface="+mn-lt"/>
                <a:ea typeface="+mn-ea"/>
                <a:cs typeface="+mn-cs"/>
              </a:rPr>
              <a:t>gauges the competitiveness of a region by measuring the entry and exiting firms in that region. Also measures local business conditions and resources available to entrepreneurs and businesses.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Employment Productivity - </a:t>
            </a:r>
            <a:r>
              <a:rPr lang="en-US" sz="1200" b="0" i="0" kern="1200" dirty="0">
                <a:solidFill>
                  <a:schemeClr val="tx1"/>
                </a:solidFill>
                <a:effectLst/>
                <a:latin typeface="+mn-lt"/>
                <a:ea typeface="+mn-ea"/>
                <a:cs typeface="+mn-cs"/>
              </a:rPr>
              <a:t>economic growth, regional desirability or direct outcomes of innovative activity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Economic Well Being – measures </a:t>
            </a:r>
            <a:r>
              <a:rPr lang="en-US" sz="1200" b="0" i="0" kern="1200" dirty="0">
                <a:solidFill>
                  <a:schemeClr val="tx1"/>
                </a:solidFill>
                <a:effectLst/>
                <a:latin typeface="+mn-lt"/>
                <a:ea typeface="+mn-ea"/>
                <a:cs typeface="+mn-cs"/>
              </a:rPr>
              <a:t>standard of living, wages and unemployment rate and migration</a:t>
            </a:r>
            <a:endParaRPr lang="en-US" dirty="0"/>
          </a:p>
          <a:p>
            <a:endParaRPr lang="en-US" dirty="0"/>
          </a:p>
        </p:txBody>
      </p:sp>
      <p:sp>
        <p:nvSpPr>
          <p:cNvPr id="4" name="Slide Number Placeholder 3"/>
          <p:cNvSpPr>
            <a:spLocks noGrp="1"/>
          </p:cNvSpPr>
          <p:nvPr>
            <p:ph type="sldNum" sz="quarter" idx="10"/>
          </p:nvPr>
        </p:nvSpPr>
        <p:spPr/>
        <p:txBody>
          <a:bodyPr/>
          <a:lstStyle/>
          <a:p>
            <a:fld id="{070B5170-E84B-4EC5-A597-1BFEAF90BF1C}" type="slidenum">
              <a:rPr lang="en-US" smtClean="0"/>
              <a:t>9</a:t>
            </a:fld>
            <a:endParaRPr lang="en-US"/>
          </a:p>
        </p:txBody>
      </p:sp>
    </p:spTree>
    <p:extLst>
      <p:ext uri="{BB962C8B-B14F-4D97-AF65-F5344CB8AC3E}">
        <p14:creationId xmlns:p14="http://schemas.microsoft.com/office/powerpoint/2010/main" val="2023363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Human Capital and Knowledge - </a:t>
            </a:r>
            <a:r>
              <a:rPr lang="en-US" sz="1200" b="0" i="0" kern="1200" dirty="0">
                <a:solidFill>
                  <a:schemeClr val="tx1"/>
                </a:solidFill>
                <a:effectLst/>
                <a:latin typeface="+mn-lt"/>
                <a:ea typeface="+mn-ea"/>
                <a:cs typeface="+mn-cs"/>
              </a:rPr>
              <a:t>region’s population and labor force are able to engage in innovative activities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Economic Dynamic - </a:t>
            </a:r>
            <a:r>
              <a:rPr lang="en-US" sz="1200" b="0" i="0" kern="1200" dirty="0">
                <a:solidFill>
                  <a:schemeClr val="tx1"/>
                </a:solidFill>
                <a:effectLst/>
                <a:latin typeface="+mn-lt"/>
                <a:ea typeface="+mn-ea"/>
                <a:cs typeface="+mn-cs"/>
              </a:rPr>
              <a:t>gauges the competitiveness of a region by measuring the entry and exiting firms in that region. Also measures local business conditions and resources available to entrepreneurs and businesses.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Employment Productivity - </a:t>
            </a:r>
            <a:r>
              <a:rPr lang="en-US" sz="1200" b="0" i="0" kern="1200" dirty="0">
                <a:solidFill>
                  <a:schemeClr val="tx1"/>
                </a:solidFill>
                <a:effectLst/>
                <a:latin typeface="+mn-lt"/>
                <a:ea typeface="+mn-ea"/>
                <a:cs typeface="+mn-cs"/>
              </a:rPr>
              <a:t>economic growth, regional desirability or direct outcomes of innovative activity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Economic Well Being – measures </a:t>
            </a:r>
            <a:r>
              <a:rPr lang="en-US" sz="1200" b="0" i="0" kern="1200" dirty="0">
                <a:solidFill>
                  <a:schemeClr val="tx1"/>
                </a:solidFill>
                <a:effectLst/>
                <a:latin typeface="+mn-lt"/>
                <a:ea typeface="+mn-ea"/>
                <a:cs typeface="+mn-cs"/>
              </a:rPr>
              <a:t>standard of living, wages and unemployment rate and migration</a:t>
            </a:r>
            <a:endParaRPr lang="en-US" dirty="0"/>
          </a:p>
        </p:txBody>
      </p:sp>
      <p:sp>
        <p:nvSpPr>
          <p:cNvPr id="4" name="Slide Number Placeholder 3"/>
          <p:cNvSpPr>
            <a:spLocks noGrp="1"/>
          </p:cNvSpPr>
          <p:nvPr>
            <p:ph type="sldNum" sz="quarter" idx="10"/>
          </p:nvPr>
        </p:nvSpPr>
        <p:spPr/>
        <p:txBody>
          <a:bodyPr/>
          <a:lstStyle/>
          <a:p>
            <a:fld id="{070B5170-E84B-4EC5-A597-1BFEAF90BF1C}" type="slidenum">
              <a:rPr lang="en-US" smtClean="0"/>
              <a:t>10</a:t>
            </a:fld>
            <a:endParaRPr lang="en-US"/>
          </a:p>
        </p:txBody>
      </p:sp>
    </p:spTree>
    <p:extLst>
      <p:ext uri="{BB962C8B-B14F-4D97-AF65-F5344CB8AC3E}">
        <p14:creationId xmlns:p14="http://schemas.microsoft.com/office/powerpoint/2010/main" val="2202587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0B5170-E84B-4EC5-A597-1BFEAF90BF1C}" type="slidenum">
              <a:rPr lang="en-US" smtClean="0"/>
              <a:t>11</a:t>
            </a:fld>
            <a:endParaRPr lang="en-US"/>
          </a:p>
        </p:txBody>
      </p:sp>
    </p:spTree>
    <p:extLst>
      <p:ext uri="{BB962C8B-B14F-4D97-AF65-F5344CB8AC3E}">
        <p14:creationId xmlns:p14="http://schemas.microsoft.com/office/powerpoint/2010/main" val="841042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Metropolitans rated as successful are marked in dark blue. We found the highest ranked universities in the US were located within the geographical area of successful metros. </a:t>
            </a:r>
          </a:p>
        </p:txBody>
      </p:sp>
      <p:sp>
        <p:nvSpPr>
          <p:cNvPr id="4" name="Slide Number Placeholder 3"/>
          <p:cNvSpPr>
            <a:spLocks noGrp="1"/>
          </p:cNvSpPr>
          <p:nvPr>
            <p:ph type="sldNum" sz="quarter" idx="10"/>
          </p:nvPr>
        </p:nvSpPr>
        <p:spPr/>
        <p:txBody>
          <a:bodyPr/>
          <a:lstStyle/>
          <a:p>
            <a:fld id="{070B5170-E84B-4EC5-A597-1BFEAF90BF1C}" type="slidenum">
              <a:rPr lang="en-US" smtClean="0"/>
              <a:t>12</a:t>
            </a:fld>
            <a:endParaRPr lang="en-US"/>
          </a:p>
        </p:txBody>
      </p:sp>
    </p:spTree>
    <p:extLst>
      <p:ext uri="{BB962C8B-B14F-4D97-AF65-F5344CB8AC3E}">
        <p14:creationId xmlns:p14="http://schemas.microsoft.com/office/powerpoint/2010/main" val="1486032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looked at census bureau migration numbers. Successful metros are marked in dark blue. Areas like New York and Chicago had the highest estimated population growth. However, more international migrants were coming in and domestic migrants </a:t>
            </a:r>
            <a:r>
              <a:rPr lang="en-US"/>
              <a:t>leaving th</a:t>
            </a:r>
            <a:endParaRPr lang="en-US" dirty="0"/>
          </a:p>
        </p:txBody>
      </p:sp>
      <p:sp>
        <p:nvSpPr>
          <p:cNvPr id="4" name="Slide Number Placeholder 3"/>
          <p:cNvSpPr>
            <a:spLocks noGrp="1"/>
          </p:cNvSpPr>
          <p:nvPr>
            <p:ph type="sldNum" sz="quarter" idx="10"/>
          </p:nvPr>
        </p:nvSpPr>
        <p:spPr/>
        <p:txBody>
          <a:bodyPr/>
          <a:lstStyle/>
          <a:p>
            <a:fld id="{070B5170-E84B-4EC5-A597-1BFEAF90BF1C}" type="slidenum">
              <a:rPr lang="en-US" smtClean="0"/>
              <a:t>13</a:t>
            </a:fld>
            <a:endParaRPr lang="en-US"/>
          </a:p>
        </p:txBody>
      </p:sp>
    </p:spTree>
    <p:extLst>
      <p:ext uri="{BB962C8B-B14F-4D97-AF65-F5344CB8AC3E}">
        <p14:creationId xmlns:p14="http://schemas.microsoft.com/office/powerpoint/2010/main" val="201421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5/2/18</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5/2/18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5/2/18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5/2/18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5/2/18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5/2/18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5/2/18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5/2/18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5/2/18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5/2/18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5/2/18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5/2/18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5/2/18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5/2/18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5/2/18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5/2/18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5/2/18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5/2/18</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7.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lot.ly/~mtunga/15.embed" TargetMode="External"/><Relationship Id="rId4" Type="http://schemas.openxmlformats.org/officeDocument/2006/relationships/hyperlink" Target="https://plot.ly/~mtunga/9/" TargetMode="External"/><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7.svg"/><Relationship Id="rId13" Type="http://schemas.openxmlformats.org/officeDocument/2006/relationships/image" Target="../media/image5.png"/><Relationship Id="rId14" Type="http://schemas.openxmlformats.org/officeDocument/2006/relationships/image" Target="../media/image9.svg"/><Relationship Id="rId15" Type="http://schemas.openxmlformats.org/officeDocument/2006/relationships/image" Target="../media/image6.png"/><Relationship Id="rId16" Type="http://schemas.openxmlformats.org/officeDocument/2006/relationships/image" Target="../media/image11.svg"/><Relationship Id="rId17" Type="http://schemas.openxmlformats.org/officeDocument/2006/relationships/image" Target="../media/image7.png"/><Relationship Id="rId18" Type="http://schemas.openxmlformats.org/officeDocument/2006/relationships/image" Target="../media/image13.svg"/><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png"/><Relationship Id="rId8" Type="http://schemas.openxmlformats.org/officeDocument/2006/relationships/image" Target="../media/image3.svg"/><Relationship Id="rId9" Type="http://schemas.openxmlformats.org/officeDocument/2006/relationships/image" Target="../media/image3.png"/><Relationship Id="rId10" Type="http://schemas.openxmlformats.org/officeDocument/2006/relationships/image" Target="../media/image5.svg"/></Relationships>
</file>

<file path=ppt/slides/_rels/slide6.xml.rels><?xml version="1.0" encoding="UTF-8" standalone="yes"?>
<Relationships xmlns="http://schemas.openxmlformats.org/package/2006/relationships"><Relationship Id="rId9" Type="http://schemas.openxmlformats.org/officeDocument/2006/relationships/image" Target="../media/image14.jpg"/><Relationship Id="rId20" Type="http://schemas.openxmlformats.org/officeDocument/2006/relationships/image" Target="../media/image31.svg"/><Relationship Id="rId21" Type="http://schemas.openxmlformats.org/officeDocument/2006/relationships/image" Target="../media/image21.png"/><Relationship Id="rId22" Type="http://schemas.openxmlformats.org/officeDocument/2006/relationships/image" Target="../media/image33.svg"/><Relationship Id="rId23" Type="http://schemas.openxmlformats.org/officeDocument/2006/relationships/image" Target="../media/image22.png"/><Relationship Id="rId24" Type="http://schemas.openxmlformats.org/officeDocument/2006/relationships/image" Target="../media/image35.sv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23.svg"/><Relationship Id="rId13" Type="http://schemas.openxmlformats.org/officeDocument/2006/relationships/image" Target="../media/image17.png"/><Relationship Id="rId14" Type="http://schemas.openxmlformats.org/officeDocument/2006/relationships/image" Target="../media/image25.svg"/><Relationship Id="rId15" Type="http://schemas.openxmlformats.org/officeDocument/2006/relationships/image" Target="../media/image18.png"/><Relationship Id="rId16" Type="http://schemas.openxmlformats.org/officeDocument/2006/relationships/image" Target="../media/image27.svg"/><Relationship Id="rId17" Type="http://schemas.openxmlformats.org/officeDocument/2006/relationships/image" Target="../media/image19.png"/><Relationship Id="rId18" Type="http://schemas.openxmlformats.org/officeDocument/2006/relationships/image" Target="../media/image29.svg"/><Relationship Id="rId19"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3986A2-A891-4016-A96A-137DA1D1BC77}"/>
              </a:ext>
            </a:extLst>
          </p:cNvPr>
          <p:cNvSpPr>
            <a:spLocks noGrp="1"/>
          </p:cNvSpPr>
          <p:nvPr>
            <p:ph type="ctrTitle"/>
          </p:nvPr>
        </p:nvSpPr>
        <p:spPr>
          <a:xfrm>
            <a:off x="1154955" y="1219200"/>
            <a:ext cx="8825658" cy="2677648"/>
          </a:xfrm>
        </p:spPr>
        <p:txBody>
          <a:bodyPr/>
          <a:lstStyle/>
          <a:p>
            <a:r>
              <a:rPr lang="en-US" b="1" dirty="0"/>
              <a:t>Domestic Migration Patterns</a:t>
            </a:r>
          </a:p>
        </p:txBody>
      </p:sp>
      <p:sp>
        <p:nvSpPr>
          <p:cNvPr id="3" name="Subtitle 2">
            <a:extLst>
              <a:ext uri="{FF2B5EF4-FFF2-40B4-BE49-F238E27FC236}">
                <a16:creationId xmlns="" xmlns:a16="http://schemas.microsoft.com/office/drawing/2014/main" id="{FEAC9C47-40FD-4E6E-BF1C-EEA83A1A49E8}"/>
              </a:ext>
            </a:extLst>
          </p:cNvPr>
          <p:cNvSpPr>
            <a:spLocks noGrp="1"/>
          </p:cNvSpPr>
          <p:nvPr>
            <p:ph type="subTitle" idx="1"/>
          </p:nvPr>
        </p:nvSpPr>
        <p:spPr>
          <a:xfrm>
            <a:off x="1154955" y="3968488"/>
            <a:ext cx="8825658" cy="861420"/>
          </a:xfrm>
        </p:spPr>
        <p:txBody>
          <a:bodyPr/>
          <a:lstStyle/>
          <a:p>
            <a:r>
              <a:rPr lang="en-US" dirty="0"/>
              <a:t>Analyzing trends in metropolitan areas to Identify successful Metropolitans</a:t>
            </a:r>
          </a:p>
          <a:p>
            <a:endParaRPr lang="en-US" dirty="0"/>
          </a:p>
        </p:txBody>
      </p:sp>
    </p:spTree>
    <p:extLst>
      <p:ext uri="{BB962C8B-B14F-4D97-AF65-F5344CB8AC3E}">
        <p14:creationId xmlns:p14="http://schemas.microsoft.com/office/powerpoint/2010/main" val="40412563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D72716-B485-484B-85F2-EB77AEE0D758}"/>
              </a:ext>
            </a:extLst>
          </p:cNvPr>
          <p:cNvSpPr>
            <a:spLocks noGrp="1"/>
          </p:cNvSpPr>
          <p:nvPr>
            <p:ph type="title"/>
          </p:nvPr>
        </p:nvSpPr>
        <p:spPr>
          <a:xfrm>
            <a:off x="460418" y="875071"/>
            <a:ext cx="10119092" cy="316610"/>
          </a:xfrm>
        </p:spPr>
        <p:txBody>
          <a:bodyPr/>
          <a:lstStyle/>
          <a:p>
            <a:r>
              <a:rPr lang="en-US" b="1" dirty="0"/>
              <a:t>Innovation Index </a:t>
            </a:r>
            <a:r>
              <a:rPr lang="en-US" b="1" dirty="0" err="1"/>
              <a:t>Spatio</a:t>
            </a:r>
            <a:r>
              <a:rPr lang="en-US" b="1" dirty="0"/>
              <a:t>-Temporal Analysis</a:t>
            </a:r>
            <a:br>
              <a:rPr lang="en-US" b="1" dirty="0"/>
            </a:br>
            <a:endParaRPr lang="en-US" dirty="0"/>
          </a:p>
        </p:txBody>
      </p:sp>
      <p:pic>
        <p:nvPicPr>
          <p:cNvPr id="4" name="Content Placeholder 3">
            <a:extLst>
              <a:ext uri="{FF2B5EF4-FFF2-40B4-BE49-F238E27FC236}">
                <a16:creationId xmlns="" xmlns:a16="http://schemas.microsoft.com/office/drawing/2014/main" id="{754666DE-7BB3-4007-9343-39CBBF90AC30}"/>
              </a:ext>
            </a:extLst>
          </p:cNvPr>
          <p:cNvPicPr>
            <a:picLocks noGrp="1" noChangeAspect="1"/>
          </p:cNvPicPr>
          <p:nvPr/>
        </p:nvPicPr>
        <p:blipFill>
          <a:blip r:embed="rId3"/>
          <a:stretch>
            <a:fillRect/>
          </a:stretch>
        </p:blipFill>
        <p:spPr>
          <a:xfrm>
            <a:off x="416612" y="1178981"/>
            <a:ext cx="3013627" cy="4029088"/>
          </a:xfrm>
          <a:prstGeom prst="rect">
            <a:avLst/>
          </a:prstGeom>
        </p:spPr>
      </p:pic>
      <p:pic>
        <p:nvPicPr>
          <p:cNvPr id="5" name="Picture 4">
            <a:extLst>
              <a:ext uri="{FF2B5EF4-FFF2-40B4-BE49-F238E27FC236}">
                <a16:creationId xmlns="" xmlns:a16="http://schemas.microsoft.com/office/drawing/2014/main" id="{08862AC7-F0CE-49AF-89A0-55F5767959D5}"/>
              </a:ext>
            </a:extLst>
          </p:cNvPr>
          <p:cNvPicPr>
            <a:picLocks noChangeAspect="1"/>
          </p:cNvPicPr>
          <p:nvPr/>
        </p:nvPicPr>
        <p:blipFill>
          <a:blip r:embed="rId4"/>
          <a:stretch>
            <a:fillRect/>
          </a:stretch>
        </p:blipFill>
        <p:spPr>
          <a:xfrm>
            <a:off x="3203041" y="1166280"/>
            <a:ext cx="3032187" cy="3982921"/>
          </a:xfrm>
          <a:prstGeom prst="rect">
            <a:avLst/>
          </a:prstGeom>
        </p:spPr>
      </p:pic>
      <p:pic>
        <p:nvPicPr>
          <p:cNvPr id="6" name="Picture 5">
            <a:extLst>
              <a:ext uri="{FF2B5EF4-FFF2-40B4-BE49-F238E27FC236}">
                <a16:creationId xmlns="" xmlns:a16="http://schemas.microsoft.com/office/drawing/2014/main" id="{5A8BBE3A-B436-42E1-B6BE-A84C04B27857}"/>
              </a:ext>
            </a:extLst>
          </p:cNvPr>
          <p:cNvPicPr>
            <a:picLocks noChangeAspect="1"/>
          </p:cNvPicPr>
          <p:nvPr/>
        </p:nvPicPr>
        <p:blipFill>
          <a:blip r:embed="rId5"/>
          <a:stretch>
            <a:fillRect/>
          </a:stretch>
        </p:blipFill>
        <p:spPr>
          <a:xfrm>
            <a:off x="6088604" y="1166279"/>
            <a:ext cx="2994154" cy="3982921"/>
          </a:xfrm>
          <a:prstGeom prst="rect">
            <a:avLst/>
          </a:prstGeom>
        </p:spPr>
      </p:pic>
      <p:pic>
        <p:nvPicPr>
          <p:cNvPr id="7" name="Picture 6">
            <a:extLst>
              <a:ext uri="{FF2B5EF4-FFF2-40B4-BE49-F238E27FC236}">
                <a16:creationId xmlns="" xmlns:a16="http://schemas.microsoft.com/office/drawing/2014/main" id="{67D12C6F-DD2E-4D5E-A6AB-DA9172530174}"/>
              </a:ext>
            </a:extLst>
          </p:cNvPr>
          <p:cNvPicPr>
            <a:picLocks noChangeAspect="1"/>
          </p:cNvPicPr>
          <p:nvPr/>
        </p:nvPicPr>
        <p:blipFill>
          <a:blip r:embed="rId6"/>
          <a:stretch>
            <a:fillRect/>
          </a:stretch>
        </p:blipFill>
        <p:spPr>
          <a:xfrm>
            <a:off x="8936133" y="1166279"/>
            <a:ext cx="2998742" cy="3982920"/>
          </a:xfrm>
          <a:prstGeom prst="rect">
            <a:avLst/>
          </a:prstGeom>
        </p:spPr>
      </p:pic>
      <p:sp>
        <p:nvSpPr>
          <p:cNvPr id="9" name="TextBox 7">
            <a:extLst>
              <a:ext uri="{FF2B5EF4-FFF2-40B4-BE49-F238E27FC236}">
                <a16:creationId xmlns="" xmlns:a16="http://schemas.microsoft.com/office/drawing/2014/main" id="{ADE81BAA-5C03-4923-9B4D-F2A3850ACC3B}"/>
              </a:ext>
            </a:extLst>
          </p:cNvPr>
          <p:cNvSpPr txBox="1"/>
          <p:nvPr/>
        </p:nvSpPr>
        <p:spPr>
          <a:xfrm>
            <a:off x="460417" y="5195369"/>
            <a:ext cx="264141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Human Capital and Knowledge</a:t>
            </a:r>
          </a:p>
        </p:txBody>
      </p:sp>
      <p:sp>
        <p:nvSpPr>
          <p:cNvPr id="10" name="TextBox 8">
            <a:extLst>
              <a:ext uri="{FF2B5EF4-FFF2-40B4-BE49-F238E27FC236}">
                <a16:creationId xmlns="" xmlns:a16="http://schemas.microsoft.com/office/drawing/2014/main" id="{DDDF398B-0469-48CE-B53C-ED17305B3CB8}"/>
              </a:ext>
            </a:extLst>
          </p:cNvPr>
          <p:cNvSpPr txBox="1"/>
          <p:nvPr/>
        </p:nvSpPr>
        <p:spPr>
          <a:xfrm>
            <a:off x="3203041" y="5307617"/>
            <a:ext cx="26414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Economic Dynamic</a:t>
            </a:r>
          </a:p>
        </p:txBody>
      </p:sp>
      <p:sp>
        <p:nvSpPr>
          <p:cNvPr id="11" name="TextBox 9">
            <a:extLst>
              <a:ext uri="{FF2B5EF4-FFF2-40B4-BE49-F238E27FC236}">
                <a16:creationId xmlns="" xmlns:a16="http://schemas.microsoft.com/office/drawing/2014/main" id="{8BB7B76F-8929-4852-8500-911EBFF9660C}"/>
              </a:ext>
            </a:extLst>
          </p:cNvPr>
          <p:cNvSpPr txBox="1"/>
          <p:nvPr/>
        </p:nvSpPr>
        <p:spPr>
          <a:xfrm>
            <a:off x="6096000" y="5149202"/>
            <a:ext cx="26414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Employment Productivity</a:t>
            </a:r>
          </a:p>
        </p:txBody>
      </p:sp>
      <p:sp>
        <p:nvSpPr>
          <p:cNvPr id="12" name="TextBox 10">
            <a:extLst>
              <a:ext uri="{FF2B5EF4-FFF2-40B4-BE49-F238E27FC236}">
                <a16:creationId xmlns="" xmlns:a16="http://schemas.microsoft.com/office/drawing/2014/main" id="{128DD83F-FC07-49F5-82C8-339CEBCCBABC}"/>
              </a:ext>
            </a:extLst>
          </p:cNvPr>
          <p:cNvSpPr txBox="1"/>
          <p:nvPr/>
        </p:nvSpPr>
        <p:spPr>
          <a:xfrm>
            <a:off x="8936133" y="5307617"/>
            <a:ext cx="26414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Economic Well Being</a:t>
            </a:r>
          </a:p>
        </p:txBody>
      </p:sp>
    </p:spTree>
    <p:extLst>
      <p:ext uri="{BB962C8B-B14F-4D97-AF65-F5344CB8AC3E}">
        <p14:creationId xmlns:p14="http://schemas.microsoft.com/office/powerpoint/2010/main" val="1513789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9886AB-2644-480B-BD57-C4645E535D6C}"/>
              </a:ext>
            </a:extLst>
          </p:cNvPr>
          <p:cNvSpPr>
            <a:spLocks noGrp="1"/>
          </p:cNvSpPr>
          <p:nvPr>
            <p:ph type="title"/>
          </p:nvPr>
        </p:nvSpPr>
        <p:spPr>
          <a:xfrm>
            <a:off x="703417" y="425891"/>
            <a:ext cx="3860260" cy="1111414"/>
          </a:xfrm>
        </p:spPr>
        <p:txBody>
          <a:bodyPr>
            <a:normAutofit fontScale="90000"/>
          </a:bodyPr>
          <a:lstStyle/>
          <a:p>
            <a:r>
              <a:rPr lang="en-US" b="1" dirty="0"/>
              <a:t>Labor and GDP Data 2010-2016</a:t>
            </a:r>
          </a:p>
        </p:txBody>
      </p:sp>
      <p:sp>
        <p:nvSpPr>
          <p:cNvPr id="5" name="Text Placeholder 4">
            <a:extLst>
              <a:ext uri="{FF2B5EF4-FFF2-40B4-BE49-F238E27FC236}">
                <a16:creationId xmlns="" xmlns:a16="http://schemas.microsoft.com/office/drawing/2014/main" id="{50230B27-4678-483D-8EDA-E6D905465720}"/>
              </a:ext>
            </a:extLst>
          </p:cNvPr>
          <p:cNvSpPr>
            <a:spLocks noGrp="1"/>
          </p:cNvSpPr>
          <p:nvPr>
            <p:ph type="body" sz="half" idx="2"/>
          </p:nvPr>
        </p:nvSpPr>
        <p:spPr>
          <a:xfrm>
            <a:off x="6096000" y="1209616"/>
            <a:ext cx="4630615" cy="4438767"/>
          </a:xfrm>
        </p:spPr>
        <p:txBody>
          <a:bodyPr>
            <a:normAutofit lnSpcReduction="10000"/>
          </a:bodyPr>
          <a:lstStyle/>
          <a:p>
            <a:r>
              <a:rPr lang="en-US" sz="1800" dirty="0">
                <a:solidFill>
                  <a:schemeClr val="tx1"/>
                </a:solidFill>
              </a:rPr>
              <a:t>Since 2010, Labor Force Participation Rate has grown 1.5% in metropolitans. Provo </a:t>
            </a:r>
            <a:r>
              <a:rPr lang="en-US" sz="1800" dirty="0" err="1">
                <a:solidFill>
                  <a:schemeClr val="tx1"/>
                </a:solidFill>
              </a:rPr>
              <a:t>Utem</a:t>
            </a:r>
            <a:r>
              <a:rPr lang="en-US" sz="1800" dirty="0">
                <a:solidFill>
                  <a:schemeClr val="tx1"/>
                </a:solidFill>
              </a:rPr>
              <a:t>, UT has the fastest growing labor force of 21%. </a:t>
            </a:r>
          </a:p>
          <a:p>
            <a:r>
              <a:rPr lang="en-US" sz="1800" dirty="0">
                <a:solidFill>
                  <a:schemeClr val="tx1"/>
                </a:solidFill>
              </a:rPr>
              <a:t>Other cities include Austin, TX, St George, UT, Lake Charles, LA</a:t>
            </a:r>
          </a:p>
          <a:p>
            <a:endParaRPr lang="en-US" dirty="0"/>
          </a:p>
          <a:p>
            <a:endParaRPr lang="en-US" dirty="0"/>
          </a:p>
          <a:p>
            <a:endParaRPr lang="en-US" dirty="0"/>
          </a:p>
          <a:p>
            <a:endParaRPr lang="en-US" dirty="0"/>
          </a:p>
          <a:p>
            <a:r>
              <a:rPr lang="en-US" sz="1800" dirty="0">
                <a:solidFill>
                  <a:schemeClr val="tx1"/>
                </a:solidFill>
              </a:rPr>
              <a:t>In 2016, National GDP rate was at 1.6%. Most MSAs were below the national average. Lake Charles, LA and Redmond, OR GDP was 8.1%.</a:t>
            </a:r>
          </a:p>
          <a:p>
            <a:endParaRPr lang="en-US" dirty="0"/>
          </a:p>
        </p:txBody>
      </p:sp>
      <p:pic>
        <p:nvPicPr>
          <p:cNvPr id="6" name="Picture Placeholder 5">
            <a:extLst>
              <a:ext uri="{FF2B5EF4-FFF2-40B4-BE49-F238E27FC236}">
                <a16:creationId xmlns="" xmlns:a16="http://schemas.microsoft.com/office/drawing/2014/main" id="{C91AEDBD-BC58-4075-AEF5-522EDF64F31F}"/>
              </a:ext>
            </a:extLst>
          </p:cNvPr>
          <p:cNvPicPr>
            <a:picLocks noGrp="1" noChangeAspect="1"/>
          </p:cNvPicPr>
          <p:nvPr>
            <p:ph type="pic" idx="1"/>
          </p:nvPr>
        </p:nvPicPr>
        <p:blipFill>
          <a:blip r:embed="rId3"/>
          <a:srcRect l="3874" r="3874"/>
          <a:stretch>
            <a:fillRect/>
          </a:stretch>
        </p:blipFill>
        <p:spPr>
          <a:xfrm>
            <a:off x="835772" y="1537305"/>
            <a:ext cx="3407375" cy="4826976"/>
          </a:xfrm>
          <a:prstGeom prst="rect">
            <a:avLst/>
          </a:prstGeom>
        </p:spPr>
      </p:pic>
    </p:spTree>
    <p:extLst>
      <p:ext uri="{BB962C8B-B14F-4D97-AF65-F5344CB8AC3E}">
        <p14:creationId xmlns:p14="http://schemas.microsoft.com/office/powerpoint/2010/main" val="1035815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7FE7C3-9CE4-4FD2-94A4-EA9D14203CE5}"/>
              </a:ext>
            </a:extLst>
          </p:cNvPr>
          <p:cNvSpPr>
            <a:spLocks noGrp="1"/>
          </p:cNvSpPr>
          <p:nvPr>
            <p:ph type="title"/>
          </p:nvPr>
        </p:nvSpPr>
        <p:spPr>
          <a:xfrm>
            <a:off x="1102199" y="701106"/>
            <a:ext cx="8761413" cy="706964"/>
          </a:xfrm>
        </p:spPr>
        <p:txBody>
          <a:bodyPr/>
          <a:lstStyle/>
          <a:p>
            <a:r>
              <a:rPr lang="en-US" b="1" dirty="0"/>
              <a:t>Ranked Universities in more successful metropolitans</a:t>
            </a:r>
          </a:p>
        </p:txBody>
      </p:sp>
      <p:pic>
        <p:nvPicPr>
          <p:cNvPr id="3" name="Content Placeholder 3">
            <a:extLst>
              <a:ext uri="{FF2B5EF4-FFF2-40B4-BE49-F238E27FC236}">
                <a16:creationId xmlns="" xmlns:a16="http://schemas.microsoft.com/office/drawing/2014/main" id="{95CC124A-D7DC-43DE-BCDF-20523963B8A0}"/>
              </a:ext>
            </a:extLst>
          </p:cNvPr>
          <p:cNvPicPr>
            <a:picLocks noGrp="1" noChangeAspect="1"/>
          </p:cNvPicPr>
          <p:nvPr/>
        </p:nvPicPr>
        <p:blipFill>
          <a:blip r:embed="rId3"/>
          <a:stretch>
            <a:fillRect/>
          </a:stretch>
        </p:blipFill>
        <p:spPr>
          <a:xfrm>
            <a:off x="1219375" y="1643674"/>
            <a:ext cx="8847818" cy="5015531"/>
          </a:xfrm>
          <a:prstGeom prst="rect">
            <a:avLst/>
          </a:prstGeom>
        </p:spPr>
      </p:pic>
    </p:spTree>
    <p:extLst>
      <p:ext uri="{BB962C8B-B14F-4D97-AF65-F5344CB8AC3E}">
        <p14:creationId xmlns:p14="http://schemas.microsoft.com/office/powerpoint/2010/main" val="2820410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AAA976-EE65-4ABC-B084-85E2A5343B98}"/>
              </a:ext>
            </a:extLst>
          </p:cNvPr>
          <p:cNvSpPr>
            <a:spLocks noGrp="1"/>
          </p:cNvSpPr>
          <p:nvPr>
            <p:ph type="title"/>
          </p:nvPr>
        </p:nvSpPr>
        <p:spPr/>
        <p:txBody>
          <a:bodyPr/>
          <a:lstStyle/>
          <a:p>
            <a:r>
              <a:rPr lang="en-US" b="1" dirty="0"/>
              <a:t>Census Bureau - Migration Analysis</a:t>
            </a:r>
          </a:p>
        </p:txBody>
      </p:sp>
      <p:pic>
        <p:nvPicPr>
          <p:cNvPr id="3" name="Picture 2">
            <a:extLst>
              <a:ext uri="{FF2B5EF4-FFF2-40B4-BE49-F238E27FC236}">
                <a16:creationId xmlns="" xmlns:a16="http://schemas.microsoft.com/office/drawing/2014/main" id="{38B612ED-E832-4918-BF58-007367CA4938}"/>
              </a:ext>
            </a:extLst>
          </p:cNvPr>
          <p:cNvPicPr>
            <a:picLocks noChangeAspect="1"/>
          </p:cNvPicPr>
          <p:nvPr/>
        </p:nvPicPr>
        <p:blipFill>
          <a:blip r:embed="rId3"/>
          <a:stretch>
            <a:fillRect/>
          </a:stretch>
        </p:blipFill>
        <p:spPr>
          <a:xfrm>
            <a:off x="1239775" y="1680632"/>
            <a:ext cx="8676591" cy="5039165"/>
          </a:xfrm>
          <a:prstGeom prst="rect">
            <a:avLst/>
          </a:prstGeom>
        </p:spPr>
      </p:pic>
    </p:spTree>
    <p:extLst>
      <p:ext uri="{BB962C8B-B14F-4D97-AF65-F5344CB8AC3E}">
        <p14:creationId xmlns:p14="http://schemas.microsoft.com/office/powerpoint/2010/main" val="3624760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1EBF86-1FBC-4B44-AEDB-28C046B362D2}"/>
              </a:ext>
            </a:extLst>
          </p:cNvPr>
          <p:cNvSpPr>
            <a:spLocks noGrp="1"/>
          </p:cNvSpPr>
          <p:nvPr>
            <p:ph type="title"/>
          </p:nvPr>
        </p:nvSpPr>
        <p:spPr/>
        <p:txBody>
          <a:bodyPr/>
          <a:lstStyle/>
          <a:p>
            <a:r>
              <a:rPr lang="en-US" dirty="0"/>
              <a:t>Housing Price Index</a:t>
            </a:r>
          </a:p>
        </p:txBody>
      </p:sp>
      <p:pic>
        <p:nvPicPr>
          <p:cNvPr id="3" name="Picture 4" descr="A close up of a map&#10;&#10;Description generated with high confidence">
            <a:extLst>
              <a:ext uri="{FF2B5EF4-FFF2-40B4-BE49-F238E27FC236}">
                <a16:creationId xmlns="" xmlns:a16="http://schemas.microsoft.com/office/drawing/2014/main" id="{000D70FA-36C8-4DBF-8CD5-8F88D610476E}"/>
              </a:ext>
            </a:extLst>
          </p:cNvPr>
          <p:cNvPicPr>
            <a:picLocks noChangeAspect="1"/>
          </p:cNvPicPr>
          <p:nvPr/>
        </p:nvPicPr>
        <p:blipFill>
          <a:blip r:embed="rId2"/>
          <a:stretch>
            <a:fillRect/>
          </a:stretch>
        </p:blipFill>
        <p:spPr>
          <a:xfrm>
            <a:off x="2658460" y="2559865"/>
            <a:ext cx="6220053" cy="3483381"/>
          </a:xfrm>
          <a:prstGeom prst="rect">
            <a:avLst/>
          </a:prstGeom>
        </p:spPr>
      </p:pic>
    </p:spTree>
    <p:extLst>
      <p:ext uri="{BB962C8B-B14F-4D97-AF65-F5344CB8AC3E}">
        <p14:creationId xmlns:p14="http://schemas.microsoft.com/office/powerpoint/2010/main" val="2816802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A4710F-5049-46DE-AF71-EFB3A99B8B16}"/>
              </a:ext>
            </a:extLst>
          </p:cNvPr>
          <p:cNvSpPr>
            <a:spLocks noGrp="1"/>
          </p:cNvSpPr>
          <p:nvPr>
            <p:ph type="title"/>
          </p:nvPr>
        </p:nvSpPr>
        <p:spPr/>
        <p:txBody>
          <a:bodyPr/>
          <a:lstStyle/>
          <a:p>
            <a:r>
              <a:rPr lang="en-US" dirty="0"/>
              <a:t>Feature Importance/Model selection</a:t>
            </a:r>
          </a:p>
        </p:txBody>
      </p:sp>
      <p:pic>
        <p:nvPicPr>
          <p:cNvPr id="3" name="Picture 2">
            <a:extLst>
              <a:ext uri="{FF2B5EF4-FFF2-40B4-BE49-F238E27FC236}">
                <a16:creationId xmlns="" xmlns:a16="http://schemas.microsoft.com/office/drawing/2014/main" id="{9DA93BB8-C0C0-43C8-AD6E-DA82AD2FA75C}"/>
              </a:ext>
            </a:extLst>
          </p:cNvPr>
          <p:cNvPicPr>
            <a:picLocks noChangeAspect="1"/>
          </p:cNvPicPr>
          <p:nvPr/>
        </p:nvPicPr>
        <p:blipFill>
          <a:blip r:embed="rId2"/>
          <a:stretch>
            <a:fillRect/>
          </a:stretch>
        </p:blipFill>
        <p:spPr>
          <a:xfrm>
            <a:off x="1154953" y="2408910"/>
            <a:ext cx="3863331" cy="3903022"/>
          </a:xfrm>
          <a:prstGeom prst="rect">
            <a:avLst/>
          </a:prstGeom>
        </p:spPr>
      </p:pic>
      <p:graphicFrame>
        <p:nvGraphicFramePr>
          <p:cNvPr id="7" name="Table 6">
            <a:extLst>
              <a:ext uri="{FF2B5EF4-FFF2-40B4-BE49-F238E27FC236}">
                <a16:creationId xmlns="" xmlns:a16="http://schemas.microsoft.com/office/drawing/2014/main" id="{7798431F-CC3B-41F8-BF08-1679F216557F}"/>
              </a:ext>
            </a:extLst>
          </p:cNvPr>
          <p:cNvGraphicFramePr>
            <a:graphicFrameLocks noGrp="1"/>
          </p:cNvGraphicFramePr>
          <p:nvPr>
            <p:extLst>
              <p:ext uri="{D42A27DB-BD31-4B8C-83A1-F6EECF244321}">
                <p14:modId xmlns:p14="http://schemas.microsoft.com/office/powerpoint/2010/main" val="4033560563"/>
              </p:ext>
            </p:extLst>
          </p:nvPr>
        </p:nvGraphicFramePr>
        <p:xfrm>
          <a:off x="6903535" y="2742587"/>
          <a:ext cx="3863330" cy="1372826"/>
        </p:xfrm>
        <a:graphic>
          <a:graphicData uri="http://schemas.openxmlformats.org/drawingml/2006/table">
            <a:tbl>
              <a:tblPr>
                <a:tableStyleId>{EB9631B5-78F2-41C9-869B-9F39066F8104}</a:tableStyleId>
              </a:tblPr>
              <a:tblGrid>
                <a:gridCol w="1475693">
                  <a:extLst>
                    <a:ext uri="{9D8B030D-6E8A-4147-A177-3AD203B41FA5}">
                      <a16:colId xmlns="" xmlns:a16="http://schemas.microsoft.com/office/drawing/2014/main" val="2404361345"/>
                    </a:ext>
                  </a:extLst>
                </a:gridCol>
                <a:gridCol w="795879">
                  <a:extLst>
                    <a:ext uri="{9D8B030D-6E8A-4147-A177-3AD203B41FA5}">
                      <a16:colId xmlns="" xmlns:a16="http://schemas.microsoft.com/office/drawing/2014/main" val="3373093955"/>
                    </a:ext>
                  </a:extLst>
                </a:gridCol>
                <a:gridCol w="795879">
                  <a:extLst>
                    <a:ext uri="{9D8B030D-6E8A-4147-A177-3AD203B41FA5}">
                      <a16:colId xmlns="" xmlns:a16="http://schemas.microsoft.com/office/drawing/2014/main" val="1456638387"/>
                    </a:ext>
                  </a:extLst>
                </a:gridCol>
                <a:gridCol w="795879">
                  <a:extLst>
                    <a:ext uri="{9D8B030D-6E8A-4147-A177-3AD203B41FA5}">
                      <a16:colId xmlns="" xmlns:a16="http://schemas.microsoft.com/office/drawing/2014/main" val="3384688540"/>
                    </a:ext>
                  </a:extLst>
                </a:gridCol>
              </a:tblGrid>
              <a:tr h="196118">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precision    </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recall  </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accuracy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393936312"/>
                  </a:ext>
                </a:extLst>
              </a:tr>
              <a:tr h="196118">
                <a:tc>
                  <a:txBody>
                    <a:bodyPr/>
                    <a:lstStyle/>
                    <a:p>
                      <a:pPr algn="l" fontAlgn="b"/>
                      <a:r>
                        <a:rPr lang="en-US" sz="1100" u="none" strike="noStrike">
                          <a:effectLst/>
                        </a:rPr>
                        <a:t>Logistic Regression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99318269"/>
                  </a:ext>
                </a:extLst>
              </a:tr>
              <a:tr h="196118">
                <a:tc>
                  <a:txBody>
                    <a:bodyPr/>
                    <a:lstStyle/>
                    <a:p>
                      <a:pPr algn="l" fontAlgn="b"/>
                      <a:r>
                        <a:rPr lang="en-US" sz="1100" u="none" strike="noStrike">
                          <a:effectLst/>
                        </a:rPr>
                        <a:t>SVM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419636796"/>
                  </a:ext>
                </a:extLst>
              </a:tr>
              <a:tr h="196118">
                <a:tc>
                  <a:txBody>
                    <a:bodyPr/>
                    <a:lstStyle/>
                    <a:p>
                      <a:pPr algn="l" fontAlgn="b"/>
                      <a:r>
                        <a:rPr lang="en-US" sz="1100" u="none" strike="noStrike">
                          <a:effectLst/>
                        </a:rPr>
                        <a:t>Random Forest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706981335"/>
                  </a:ext>
                </a:extLst>
              </a:tr>
              <a:tr h="196118">
                <a:tc>
                  <a:txBody>
                    <a:bodyPr/>
                    <a:lstStyle/>
                    <a:p>
                      <a:pPr algn="l" fontAlgn="b"/>
                      <a:r>
                        <a:rPr lang="en-US" sz="1100" u="none" strike="noStrike">
                          <a:effectLst/>
                        </a:rPr>
                        <a:t>Decision Tree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7255846"/>
                  </a:ext>
                </a:extLst>
              </a:tr>
              <a:tr h="196118">
                <a:tc>
                  <a:txBody>
                    <a:bodyPr/>
                    <a:lstStyle/>
                    <a:p>
                      <a:pPr algn="l" fontAlgn="b"/>
                      <a:r>
                        <a:rPr lang="en-US" sz="1100" u="none" strike="noStrike" dirty="0">
                          <a:effectLst/>
                        </a:rPr>
                        <a:t>MLP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443627741"/>
                  </a:ext>
                </a:extLst>
              </a:tr>
              <a:tr h="196118">
                <a:tc>
                  <a:txBody>
                    <a:bodyPr/>
                    <a:lstStyle/>
                    <a:p>
                      <a:pPr algn="l" fontAlgn="b"/>
                      <a:r>
                        <a:rPr lang="en-US" sz="1100" u="none" strike="noStrike" dirty="0" err="1">
                          <a:effectLst/>
                        </a:rPr>
                        <a:t>Adaboost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89</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39263477"/>
                  </a:ext>
                </a:extLst>
              </a:tr>
            </a:tbl>
          </a:graphicData>
        </a:graphic>
      </p:graphicFrame>
    </p:spTree>
    <p:extLst>
      <p:ext uri="{BB962C8B-B14F-4D97-AF65-F5344CB8AC3E}">
        <p14:creationId xmlns:p14="http://schemas.microsoft.com/office/powerpoint/2010/main" val="11795968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D20DF2-280C-4BA0-B374-EC1EA49A024A}"/>
              </a:ext>
            </a:extLst>
          </p:cNvPr>
          <p:cNvSpPr>
            <a:spLocks noGrp="1"/>
          </p:cNvSpPr>
          <p:nvPr>
            <p:ph type="title"/>
          </p:nvPr>
        </p:nvSpPr>
        <p:spPr/>
        <p:txBody>
          <a:bodyPr/>
          <a:lstStyle/>
          <a:p>
            <a:r>
              <a:rPr lang="en-US" b="1" dirty="0"/>
              <a:t>Evaluation</a:t>
            </a:r>
          </a:p>
        </p:txBody>
      </p:sp>
      <p:sp>
        <p:nvSpPr>
          <p:cNvPr id="5" name="Rectangle 4">
            <a:extLst>
              <a:ext uri="{FF2B5EF4-FFF2-40B4-BE49-F238E27FC236}">
                <a16:creationId xmlns="" xmlns:a16="http://schemas.microsoft.com/office/drawing/2014/main" id="{660BE4DC-A1BF-426A-900C-2C542D725E32}"/>
              </a:ext>
            </a:extLst>
          </p:cNvPr>
          <p:cNvSpPr/>
          <p:nvPr/>
        </p:nvSpPr>
        <p:spPr>
          <a:xfrm>
            <a:off x="6617110" y="2413337"/>
            <a:ext cx="4224560" cy="2031325"/>
          </a:xfrm>
          <a:prstGeom prst="rect">
            <a:avLst/>
          </a:prstGeom>
        </p:spPr>
        <p:txBody>
          <a:bodyPr wrap="square">
            <a:spAutoFit/>
          </a:bodyPr>
          <a:lstStyle/>
          <a:p>
            <a:r>
              <a:rPr lang="en-US" dirty="0" err="1"/>
              <a:t>Adaboost</a:t>
            </a:r>
            <a:r>
              <a:rPr lang="en-US" dirty="0"/>
              <a:t> model. We use random forests as a weak learner of AdaBoost for selecting the high weight instances during the boosting process to improve accuracy, stability and to reduce overfitting problems</a:t>
            </a:r>
          </a:p>
        </p:txBody>
      </p:sp>
      <p:pic>
        <p:nvPicPr>
          <p:cNvPr id="7" name="Picture 6">
            <a:extLst>
              <a:ext uri="{FF2B5EF4-FFF2-40B4-BE49-F238E27FC236}">
                <a16:creationId xmlns="" xmlns:a16="http://schemas.microsoft.com/office/drawing/2014/main" id="{7068EE5D-382E-4D99-A18F-67DD7DBE37A7}"/>
              </a:ext>
            </a:extLst>
          </p:cNvPr>
          <p:cNvPicPr>
            <a:picLocks noChangeAspect="1"/>
          </p:cNvPicPr>
          <p:nvPr/>
        </p:nvPicPr>
        <p:blipFill>
          <a:blip r:embed="rId3"/>
          <a:stretch>
            <a:fillRect/>
          </a:stretch>
        </p:blipFill>
        <p:spPr>
          <a:xfrm>
            <a:off x="894834" y="2318339"/>
            <a:ext cx="5362575" cy="3810000"/>
          </a:xfrm>
          <a:prstGeom prst="rect">
            <a:avLst/>
          </a:prstGeom>
        </p:spPr>
      </p:pic>
    </p:spTree>
    <p:extLst>
      <p:ext uri="{BB962C8B-B14F-4D97-AF65-F5344CB8AC3E}">
        <p14:creationId xmlns:p14="http://schemas.microsoft.com/office/powerpoint/2010/main" val="1544744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01E2DA-0951-49B8-BE30-85DF369460E7}"/>
              </a:ext>
            </a:extLst>
          </p:cNvPr>
          <p:cNvSpPr>
            <a:spLocks noGrp="1"/>
          </p:cNvSpPr>
          <p:nvPr>
            <p:ph type="title"/>
          </p:nvPr>
        </p:nvSpPr>
        <p:spPr/>
        <p:txBody>
          <a:bodyPr/>
          <a:lstStyle/>
          <a:p>
            <a:r>
              <a:rPr lang="en-US" dirty="0"/>
              <a:t>Next Best Metropolitans</a:t>
            </a:r>
          </a:p>
        </p:txBody>
      </p:sp>
      <p:graphicFrame>
        <p:nvGraphicFramePr>
          <p:cNvPr id="6" name="Object 5">
            <a:extLst>
              <a:ext uri="{FF2B5EF4-FFF2-40B4-BE49-F238E27FC236}">
                <a16:creationId xmlns="" xmlns:a16="http://schemas.microsoft.com/office/drawing/2014/main" id="{1EE11C9E-1638-480A-BE4E-66DF909AE1E1}"/>
              </a:ext>
            </a:extLst>
          </p:cNvPr>
          <p:cNvGraphicFramePr>
            <a:graphicFrameLocks noChangeAspect="1"/>
          </p:cNvGraphicFramePr>
          <p:nvPr>
            <p:extLst>
              <p:ext uri="{D42A27DB-BD31-4B8C-83A1-F6EECF244321}">
                <p14:modId xmlns:p14="http://schemas.microsoft.com/office/powerpoint/2010/main" val="4085453595"/>
              </p:ext>
            </p:extLst>
          </p:nvPr>
        </p:nvGraphicFramePr>
        <p:xfrm>
          <a:off x="2160793" y="1680632"/>
          <a:ext cx="8060167" cy="5105066"/>
        </p:xfrm>
        <a:graphic>
          <a:graphicData uri="http://schemas.openxmlformats.org/presentationml/2006/ole">
            <mc:AlternateContent xmlns:mc="http://schemas.openxmlformats.org/markup-compatibility/2006">
              <mc:Choice xmlns:v="urn:schemas-microsoft-com:vml" Requires="v">
                <p:oleObj spid="_x0000_s2056" name="Worksheet" r:id="rId3" imgW="7231415" imgH="4579730" progId="Excel.Sheet.12">
                  <p:embed/>
                </p:oleObj>
              </mc:Choice>
              <mc:Fallback>
                <p:oleObj name="Worksheet" r:id="rId3" imgW="7231415" imgH="4579730" progId="Excel.Sheet.12">
                  <p:embed/>
                  <p:pic>
                    <p:nvPicPr>
                      <p:cNvPr id="0" name=""/>
                      <p:cNvPicPr/>
                      <p:nvPr/>
                    </p:nvPicPr>
                    <p:blipFill>
                      <a:blip r:embed="rId4"/>
                      <a:stretch>
                        <a:fillRect/>
                      </a:stretch>
                    </p:blipFill>
                    <p:spPr>
                      <a:xfrm>
                        <a:off x="2160793" y="1680632"/>
                        <a:ext cx="8060167" cy="5105066"/>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4165850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FEE1D-5B86-4629-A814-D6290E747642}"/>
              </a:ext>
            </a:extLst>
          </p:cNvPr>
          <p:cNvSpPr>
            <a:spLocks noGrp="1"/>
          </p:cNvSpPr>
          <p:nvPr>
            <p:ph type="title"/>
          </p:nvPr>
        </p:nvSpPr>
        <p:spPr/>
        <p:txBody>
          <a:bodyPr/>
          <a:lstStyle/>
          <a:p>
            <a:r>
              <a:rPr lang="en-US" dirty="0"/>
              <a:t>Looking Forward/Future Work</a:t>
            </a:r>
          </a:p>
        </p:txBody>
      </p:sp>
      <p:sp>
        <p:nvSpPr>
          <p:cNvPr id="4" name="Content Placeholder 2">
            <a:extLst>
              <a:ext uri="{FF2B5EF4-FFF2-40B4-BE49-F238E27FC236}">
                <a16:creationId xmlns="" xmlns:a16="http://schemas.microsoft.com/office/drawing/2014/main" id="{937A8C44-B577-495B-BD46-F600A18524CA}"/>
              </a:ext>
            </a:extLst>
          </p:cNvPr>
          <p:cNvSpPr txBox="1">
            <a:spLocks/>
          </p:cNvSpPr>
          <p:nvPr/>
        </p:nvSpPr>
        <p:spPr>
          <a:xfrm>
            <a:off x="838200" y="2336902"/>
            <a:ext cx="10515600" cy="354743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Collect more data specific to metropolitan areas</a:t>
            </a:r>
          </a:p>
          <a:p>
            <a:pPr lvl="1"/>
            <a:r>
              <a:rPr lang="en-US" dirty="0"/>
              <a:t>Most government agencies are not yet reporting data by metropolitan regions</a:t>
            </a:r>
          </a:p>
          <a:p>
            <a:pPr lvl="1"/>
            <a:r>
              <a:rPr lang="en-US" dirty="0"/>
              <a:t>Add more external data sources like job opening data by industry. Currently JOLTS does not report for metropolitan regions.</a:t>
            </a:r>
          </a:p>
          <a:p>
            <a:pPr lvl="1"/>
            <a:r>
              <a:rPr lang="en-US" dirty="0"/>
              <a:t>Innovation index2.0 will be adding a 7</a:t>
            </a:r>
            <a:r>
              <a:rPr lang="en-US" baseline="30000" dirty="0"/>
              <a:t>th</a:t>
            </a:r>
            <a:r>
              <a:rPr lang="en-US" dirty="0"/>
              <a:t> category for state context. This would include measures like education funding per pupil, Institutionally-Based Startups.</a:t>
            </a:r>
          </a:p>
          <a:p>
            <a:r>
              <a:rPr lang="en-US" dirty="0"/>
              <a:t>Further analysis on features, more feature engineering and feature importance study</a:t>
            </a:r>
          </a:p>
          <a:p>
            <a:r>
              <a:rPr lang="en-US" dirty="0"/>
              <a:t>Ranking regions in order of most likely to see growth</a:t>
            </a:r>
          </a:p>
          <a:p>
            <a:endParaRPr lang="en-US" dirty="0"/>
          </a:p>
        </p:txBody>
      </p:sp>
    </p:spTree>
    <p:extLst>
      <p:ext uri="{BB962C8B-B14F-4D97-AF65-F5344CB8AC3E}">
        <p14:creationId xmlns:p14="http://schemas.microsoft.com/office/powerpoint/2010/main" val="62980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5EAFCC-7FEB-426C-B9E3-2F99AB3A9A64}"/>
              </a:ext>
            </a:extLst>
          </p:cNvPr>
          <p:cNvSpPr>
            <a:spLocks noGrp="1"/>
          </p:cNvSpPr>
          <p:nvPr>
            <p:ph type="title"/>
          </p:nvPr>
        </p:nvSpPr>
        <p:spPr/>
        <p:txBody>
          <a:bodyPr/>
          <a:lstStyle/>
          <a:p>
            <a:r>
              <a:rPr lang="en-US" dirty="0"/>
              <a:t>BACKUP SLIDES</a:t>
            </a:r>
          </a:p>
        </p:txBody>
      </p:sp>
    </p:spTree>
    <p:extLst>
      <p:ext uri="{BB962C8B-B14F-4D97-AF65-F5344CB8AC3E}">
        <p14:creationId xmlns:p14="http://schemas.microsoft.com/office/powerpoint/2010/main" val="2866092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E76C4-59E2-45FF-BEBF-CDF7BB5D6646}"/>
              </a:ext>
            </a:extLst>
          </p:cNvPr>
          <p:cNvSpPr>
            <a:spLocks noGrp="1"/>
          </p:cNvSpPr>
          <p:nvPr>
            <p:ph type="title"/>
          </p:nvPr>
        </p:nvSpPr>
        <p:spPr/>
        <p:txBody>
          <a:bodyPr/>
          <a:lstStyle/>
          <a:p>
            <a:pPr algn="ctr"/>
            <a:r>
              <a:rPr lang="en-US" b="1" dirty="0"/>
              <a:t>Team Members</a:t>
            </a:r>
          </a:p>
        </p:txBody>
      </p:sp>
      <p:sp>
        <p:nvSpPr>
          <p:cNvPr id="3" name="Content Placeholder 2">
            <a:extLst>
              <a:ext uri="{FF2B5EF4-FFF2-40B4-BE49-F238E27FC236}">
                <a16:creationId xmlns="" xmlns:a16="http://schemas.microsoft.com/office/drawing/2014/main" id="{560347BB-7918-4854-8221-9CBD81DC4AD1}"/>
              </a:ext>
            </a:extLst>
          </p:cNvPr>
          <p:cNvSpPr>
            <a:spLocks noGrp="1"/>
          </p:cNvSpPr>
          <p:nvPr>
            <p:ph idx="1"/>
          </p:nvPr>
        </p:nvSpPr>
        <p:spPr/>
        <p:txBody>
          <a:bodyPr/>
          <a:lstStyle/>
          <a:p>
            <a:pPr>
              <a:buFont typeface="Wingdings" panose="05000000000000000000" pitchFamily="2" charset="2"/>
              <a:buChar char="Ø"/>
            </a:pPr>
            <a:r>
              <a:rPr lang="en-US" dirty="0"/>
              <a:t>Swathi Toyaja </a:t>
            </a:r>
            <a:r>
              <a:rPr lang="en-US" dirty="0" err="1"/>
              <a:t>Chepyala</a:t>
            </a:r>
            <a:r>
              <a:rPr lang="en-US" dirty="0"/>
              <a:t>  </a:t>
            </a:r>
          </a:p>
          <a:p>
            <a:pPr>
              <a:buFont typeface="Wingdings" charset="2"/>
              <a:buChar char="Ø"/>
            </a:pPr>
            <a:r>
              <a:rPr lang="en-US" dirty="0"/>
              <a:t>Myra D’Souza</a:t>
            </a:r>
          </a:p>
          <a:p>
            <a:pPr>
              <a:buFont typeface="Wingdings" charset="2"/>
              <a:buChar char="Ø"/>
            </a:pPr>
            <a:r>
              <a:rPr lang="en-US" dirty="0" err="1"/>
              <a:t>Snigdha</a:t>
            </a:r>
            <a:r>
              <a:rPr lang="en-US" dirty="0"/>
              <a:t> </a:t>
            </a:r>
            <a:r>
              <a:rPr lang="en-US" dirty="0" err="1"/>
              <a:t>Cheekoty</a:t>
            </a:r>
            <a:endParaRPr lang="en-US" dirty="0"/>
          </a:p>
          <a:p>
            <a:pPr>
              <a:buFont typeface="Wingdings" charset="2"/>
              <a:buChar char="Ø"/>
            </a:pPr>
            <a:r>
              <a:rPr lang="en-US" dirty="0"/>
              <a:t>Meghana </a:t>
            </a:r>
            <a:r>
              <a:rPr lang="en-US" dirty="0" err="1"/>
              <a:t>Tunga</a:t>
            </a:r>
            <a:endParaRPr lang="en-US" dirty="0"/>
          </a:p>
          <a:p>
            <a:pPr>
              <a:buFont typeface="Wingdings" charset="2"/>
              <a:buChar char="Ø"/>
            </a:pPr>
            <a:r>
              <a:rPr lang="en-US" dirty="0"/>
              <a:t>William Nguyen</a:t>
            </a:r>
          </a:p>
          <a:p>
            <a:endParaRPr lang="en-US" dirty="0"/>
          </a:p>
        </p:txBody>
      </p:sp>
    </p:spTree>
    <p:extLst>
      <p:ext uri="{BB962C8B-B14F-4D97-AF65-F5344CB8AC3E}">
        <p14:creationId xmlns:p14="http://schemas.microsoft.com/office/powerpoint/2010/main" val="3489479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generated with very high confidence">
            <a:extLst>
              <a:ext uri="{FF2B5EF4-FFF2-40B4-BE49-F238E27FC236}">
                <a16:creationId xmlns="" xmlns:a16="http://schemas.microsoft.com/office/drawing/2014/main" id="{994BCEC8-4714-450F-BAF1-02B3B90A5E0C}"/>
              </a:ext>
            </a:extLst>
          </p:cNvPr>
          <p:cNvPicPr>
            <a:picLocks noChangeAspect="1"/>
          </p:cNvPicPr>
          <p:nvPr/>
        </p:nvPicPr>
        <p:blipFill>
          <a:blip r:embed="rId2"/>
          <a:stretch>
            <a:fillRect/>
          </a:stretch>
        </p:blipFill>
        <p:spPr>
          <a:xfrm>
            <a:off x="2309005" y="3604845"/>
            <a:ext cx="6220053" cy="3109179"/>
          </a:xfrm>
          <a:prstGeom prst="rect">
            <a:avLst/>
          </a:prstGeom>
        </p:spPr>
      </p:pic>
      <p:sp>
        <p:nvSpPr>
          <p:cNvPr id="4" name="TextBox 3">
            <a:extLst>
              <a:ext uri="{FF2B5EF4-FFF2-40B4-BE49-F238E27FC236}">
                <a16:creationId xmlns="" xmlns:a16="http://schemas.microsoft.com/office/drawing/2014/main" id="{2D4672B2-EB96-42A5-A0BD-E91E40A7FEBA}"/>
              </a:ext>
            </a:extLst>
          </p:cNvPr>
          <p:cNvSpPr txBox="1"/>
          <p:nvPr/>
        </p:nvSpPr>
        <p:spPr>
          <a:xfrm>
            <a:off x="1090246" y="3692768"/>
            <a:ext cx="1477107" cy="584775"/>
          </a:xfrm>
          <a:prstGeom prst="rect">
            <a:avLst/>
          </a:prstGeom>
          <a:noFill/>
        </p:spPr>
        <p:txBody>
          <a:bodyPr wrap="square" rtlCol="0">
            <a:spAutoFit/>
          </a:bodyPr>
          <a:lstStyle/>
          <a:p>
            <a:r>
              <a:rPr lang="en-US" sz="1600" dirty="0"/>
              <a:t>Average crime rate</a:t>
            </a:r>
          </a:p>
        </p:txBody>
      </p:sp>
      <p:sp>
        <p:nvSpPr>
          <p:cNvPr id="6" name="TextBox 5">
            <a:extLst>
              <a:ext uri="{FF2B5EF4-FFF2-40B4-BE49-F238E27FC236}">
                <a16:creationId xmlns="" xmlns:a16="http://schemas.microsoft.com/office/drawing/2014/main" id="{6C9A298E-2828-4442-81AE-C0EF4BE90D6D}"/>
              </a:ext>
            </a:extLst>
          </p:cNvPr>
          <p:cNvSpPr txBox="1"/>
          <p:nvPr/>
        </p:nvSpPr>
        <p:spPr>
          <a:xfrm>
            <a:off x="8285584" y="3163078"/>
            <a:ext cx="184731" cy="369332"/>
          </a:xfrm>
          <a:prstGeom prst="rect">
            <a:avLst/>
          </a:prstGeom>
          <a:noFill/>
        </p:spPr>
        <p:txBody>
          <a:bodyPr wrap="none" rtlCol="0">
            <a:spAutoFit/>
          </a:bodyPr>
          <a:lstStyle/>
          <a:p>
            <a:endParaRPr lang="en-US" dirty="0"/>
          </a:p>
        </p:txBody>
      </p:sp>
      <p:sp>
        <p:nvSpPr>
          <p:cNvPr id="11" name="Rectangle 5">
            <a:extLst>
              <a:ext uri="{FF2B5EF4-FFF2-40B4-BE49-F238E27FC236}">
                <a16:creationId xmlns="" xmlns:a16="http://schemas.microsoft.com/office/drawing/2014/main" id="{42A40F48-9BEA-4327-B834-1FB7FC8648A3}"/>
              </a:ext>
            </a:extLst>
          </p:cNvPr>
          <p:cNvSpPr>
            <a:spLocks noChangeArrowheads="1"/>
          </p:cNvSpPr>
          <p:nvPr/>
        </p:nvSpPr>
        <p:spPr bwMode="auto">
          <a:xfrm>
            <a:off x="8531928" y="3383962"/>
            <a:ext cx="354188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dirty="0">
                <a:latin typeface="Arial" panose="020B0604020202020204" pitchFamily="34" charset="0"/>
                <a:cs typeface="Arial" panose="020B0604020202020204" pitchFamily="34" charset="0"/>
                <a:hlinkClick r:id="rId3"/>
              </a:rPr>
              <a:t>https://plot.ly/~mtunga/15.embed</a:t>
            </a:r>
            <a:r>
              <a:rPr lang="en-US" altLang="en-US" dirty="0">
                <a:latin typeface="Arial" panose="020B0604020202020204" pitchFamily="34" charset="0"/>
                <a:cs typeface="Arial" panose="020B0604020202020204" pitchFamily="34" charset="0"/>
              </a:rPr>
              <a:t> </a:t>
            </a:r>
            <a:r>
              <a:rPr lang="en-US" altLang="en-US" sz="1400" dirty="0"/>
              <a:t> </a:t>
            </a:r>
            <a:endParaRPr lang="en-US" altLang="en-US" sz="4000" dirty="0">
              <a:latin typeface="Arial" panose="020B0604020202020204" pitchFamily="34" charset="0"/>
            </a:endParaRPr>
          </a:p>
        </p:txBody>
      </p:sp>
      <p:sp>
        <p:nvSpPr>
          <p:cNvPr id="12" name="Rectangle 5">
            <a:extLst>
              <a:ext uri="{FF2B5EF4-FFF2-40B4-BE49-F238E27FC236}">
                <a16:creationId xmlns="" xmlns:a16="http://schemas.microsoft.com/office/drawing/2014/main" id="{CCE9A2BF-2D5B-450E-BE0E-C4A80A1E79B7}"/>
              </a:ext>
            </a:extLst>
          </p:cNvPr>
          <p:cNvSpPr>
            <a:spLocks noChangeArrowheads="1"/>
          </p:cNvSpPr>
          <p:nvPr/>
        </p:nvSpPr>
        <p:spPr bwMode="auto">
          <a:xfrm>
            <a:off x="8529058" y="2978412"/>
            <a:ext cx="354475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dirty="0">
                <a:solidFill>
                  <a:srgbClr val="1155CC"/>
                </a:solidFill>
                <a:latin typeface="Arial" panose="020B0604020202020204" pitchFamily="34" charset="0"/>
                <a:cs typeface="Arial" panose="020B0604020202020204" pitchFamily="34" charset="0"/>
                <a:hlinkClick r:id="rId4"/>
              </a:rPr>
              <a:t>https://plot.ly/~mtunga/9/</a:t>
            </a:r>
            <a:r>
              <a:rPr lang="en-US" altLang="en-US" dirty="0">
                <a:solidFill>
                  <a:srgbClr val="1155CC"/>
                </a:solidFill>
                <a:latin typeface="Arial" panose="020B0604020202020204" pitchFamily="34" charset="0"/>
                <a:cs typeface="Arial" panose="020B0604020202020204" pitchFamily="34" charset="0"/>
              </a:rPr>
              <a:t> </a:t>
            </a:r>
            <a:endParaRPr lang="en-US" altLang="en-US" sz="4000" dirty="0">
              <a:latin typeface="Arial" panose="020B0604020202020204" pitchFamily="34" charset="0"/>
            </a:endParaRPr>
          </a:p>
        </p:txBody>
      </p:sp>
    </p:spTree>
    <p:extLst>
      <p:ext uri="{BB962C8B-B14F-4D97-AF65-F5344CB8AC3E}">
        <p14:creationId xmlns:p14="http://schemas.microsoft.com/office/powerpoint/2010/main" val="988479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0B1DAB-7240-43DA-A6CF-5648D8921DF7}"/>
              </a:ext>
            </a:extLst>
          </p:cNvPr>
          <p:cNvSpPr>
            <a:spLocks noGrp="1"/>
          </p:cNvSpPr>
          <p:nvPr>
            <p:ph type="title"/>
          </p:nvPr>
        </p:nvSpPr>
        <p:spPr>
          <a:xfrm>
            <a:off x="1154952" y="586806"/>
            <a:ext cx="8761413" cy="706964"/>
          </a:xfrm>
        </p:spPr>
        <p:txBody>
          <a:bodyPr/>
          <a:lstStyle/>
          <a:p>
            <a:endParaRPr lang="en-US" b="1" dirty="0"/>
          </a:p>
        </p:txBody>
      </p:sp>
      <p:pic>
        <p:nvPicPr>
          <p:cNvPr id="3" name="Picture 2" descr="A screenshot of a cell phone&#10;&#10;Description generated with very high confidence">
            <a:extLst>
              <a:ext uri="{FF2B5EF4-FFF2-40B4-BE49-F238E27FC236}">
                <a16:creationId xmlns="" xmlns:a16="http://schemas.microsoft.com/office/drawing/2014/main" id="{BA7E7A99-5624-48A0-83BC-421BC61603AD}"/>
              </a:ext>
            </a:extLst>
          </p:cNvPr>
          <p:cNvPicPr>
            <a:picLocks noChangeAspect="1"/>
          </p:cNvPicPr>
          <p:nvPr/>
        </p:nvPicPr>
        <p:blipFill>
          <a:blip r:embed="rId2"/>
          <a:stretch>
            <a:fillRect/>
          </a:stretch>
        </p:blipFill>
        <p:spPr>
          <a:xfrm>
            <a:off x="478763" y="1363895"/>
            <a:ext cx="5521139" cy="3630136"/>
          </a:xfrm>
          <a:prstGeom prst="rect">
            <a:avLst/>
          </a:prstGeom>
        </p:spPr>
      </p:pic>
      <p:pic>
        <p:nvPicPr>
          <p:cNvPr id="4" name="Content Placeholder 3">
            <a:extLst>
              <a:ext uri="{FF2B5EF4-FFF2-40B4-BE49-F238E27FC236}">
                <a16:creationId xmlns="" xmlns:a16="http://schemas.microsoft.com/office/drawing/2014/main" id="{31BCBA26-F561-4AE0-9EE4-4FB7FF29A0B0}"/>
              </a:ext>
            </a:extLst>
          </p:cNvPr>
          <p:cNvPicPr>
            <a:picLocks/>
          </p:cNvPicPr>
          <p:nvPr/>
        </p:nvPicPr>
        <p:blipFill>
          <a:blip r:embed="rId3"/>
          <a:stretch>
            <a:fillRect/>
          </a:stretch>
        </p:blipFill>
        <p:spPr>
          <a:xfrm>
            <a:off x="5829300" y="1363895"/>
            <a:ext cx="6042198" cy="3471875"/>
          </a:xfrm>
          <a:prstGeom prst="rect">
            <a:avLst/>
          </a:prstGeom>
        </p:spPr>
      </p:pic>
    </p:spTree>
    <p:extLst>
      <p:ext uri="{BB962C8B-B14F-4D97-AF65-F5344CB8AC3E}">
        <p14:creationId xmlns:p14="http://schemas.microsoft.com/office/powerpoint/2010/main" val="3785677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9D68DA-8584-4686-A3E9-428851FC3643}"/>
              </a:ext>
            </a:extLst>
          </p:cNvPr>
          <p:cNvSpPr>
            <a:spLocks noGrp="1"/>
          </p:cNvSpPr>
          <p:nvPr>
            <p:ph type="title"/>
          </p:nvPr>
        </p:nvSpPr>
        <p:spPr/>
        <p:txBody>
          <a:bodyPr/>
          <a:lstStyle/>
          <a:p>
            <a:r>
              <a:rPr lang="en-US" dirty="0"/>
              <a:t>Population Estimate for 2010</a:t>
            </a:r>
            <a:br>
              <a:rPr lang="en-US" dirty="0"/>
            </a:br>
            <a:endParaRPr lang="en-US" dirty="0"/>
          </a:p>
        </p:txBody>
      </p:sp>
      <p:pic>
        <p:nvPicPr>
          <p:cNvPr id="3" name="Picture 2">
            <a:extLst>
              <a:ext uri="{FF2B5EF4-FFF2-40B4-BE49-F238E27FC236}">
                <a16:creationId xmlns="" xmlns:a16="http://schemas.microsoft.com/office/drawing/2014/main" id="{F5B37DB6-B494-4FD9-A263-7198AD307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638" y="2259130"/>
            <a:ext cx="6930723" cy="4331701"/>
          </a:xfrm>
          <a:prstGeom prst="rect">
            <a:avLst/>
          </a:prstGeom>
        </p:spPr>
      </p:pic>
    </p:spTree>
    <p:extLst>
      <p:ext uri="{BB962C8B-B14F-4D97-AF65-F5344CB8AC3E}">
        <p14:creationId xmlns:p14="http://schemas.microsoft.com/office/powerpoint/2010/main" val="2500806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CC8FD-E4F1-491F-AED1-D43282DB20BA}"/>
              </a:ext>
            </a:extLst>
          </p:cNvPr>
          <p:cNvSpPr>
            <a:spLocks noGrp="1"/>
          </p:cNvSpPr>
          <p:nvPr>
            <p:ph type="title"/>
          </p:nvPr>
        </p:nvSpPr>
        <p:spPr/>
        <p:txBody>
          <a:bodyPr/>
          <a:lstStyle/>
          <a:p>
            <a:r>
              <a:rPr lang="en-US" b="1" dirty="0"/>
              <a:t>Problem Definition</a:t>
            </a:r>
            <a:endParaRPr lang="en-US" dirty="0"/>
          </a:p>
        </p:txBody>
      </p:sp>
      <p:sp>
        <p:nvSpPr>
          <p:cNvPr id="3" name="Content Placeholder 2">
            <a:extLst>
              <a:ext uri="{FF2B5EF4-FFF2-40B4-BE49-F238E27FC236}">
                <a16:creationId xmlns="" xmlns:a16="http://schemas.microsoft.com/office/drawing/2014/main" id="{F05380E3-9BE1-49F9-8F6C-247B22FB6A6F}"/>
              </a:ext>
            </a:extLst>
          </p:cNvPr>
          <p:cNvSpPr>
            <a:spLocks noGrp="1"/>
          </p:cNvSpPr>
          <p:nvPr>
            <p:ph idx="1"/>
          </p:nvPr>
        </p:nvSpPr>
        <p:spPr/>
        <p:txBody>
          <a:bodyPr/>
          <a:lstStyle/>
          <a:p>
            <a:r>
              <a:rPr lang="en-US" dirty="0"/>
              <a:t>The metropolitan revolution is being defined by high-skilled workers in technology and science fields ready to move to different areas for better job opportunities and to be part of an innovative and inclusive economy.</a:t>
            </a:r>
          </a:p>
          <a:p>
            <a:r>
              <a:rPr lang="en-US" dirty="0"/>
              <a:t>High-skilled migrant workers create job opportunities, boost the economy and lead innovation.</a:t>
            </a:r>
          </a:p>
          <a:p>
            <a:r>
              <a:rPr lang="en-US" dirty="0"/>
              <a:t>Could we identify the next metropolitan area that will experience an influx of migrants, attract more businesses and metros that will have a stable economy?</a:t>
            </a:r>
          </a:p>
          <a:p>
            <a:endParaRPr lang="en-US" dirty="0"/>
          </a:p>
        </p:txBody>
      </p:sp>
    </p:spTree>
    <p:extLst>
      <p:ext uri="{BB962C8B-B14F-4D97-AF65-F5344CB8AC3E}">
        <p14:creationId xmlns:p14="http://schemas.microsoft.com/office/powerpoint/2010/main" val="2661564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5027E3-513F-4FF0-8DCC-4D605A1B4BE3}"/>
              </a:ext>
            </a:extLst>
          </p:cNvPr>
          <p:cNvSpPr>
            <a:spLocks noGrp="1"/>
          </p:cNvSpPr>
          <p:nvPr>
            <p:ph type="title"/>
          </p:nvPr>
        </p:nvSpPr>
        <p:spPr/>
        <p:txBody>
          <a:bodyPr/>
          <a:lstStyle/>
          <a:p>
            <a:r>
              <a:rPr lang="en-US" b="1" dirty="0"/>
              <a:t>Problem Space</a:t>
            </a:r>
          </a:p>
        </p:txBody>
      </p:sp>
      <p:sp>
        <p:nvSpPr>
          <p:cNvPr id="3" name="Content Placeholder 2">
            <a:extLst>
              <a:ext uri="{FF2B5EF4-FFF2-40B4-BE49-F238E27FC236}">
                <a16:creationId xmlns="" xmlns:a16="http://schemas.microsoft.com/office/drawing/2014/main" id="{98927C35-8D40-41FC-9A74-53C91790AB16}"/>
              </a:ext>
            </a:extLst>
          </p:cNvPr>
          <p:cNvSpPr>
            <a:spLocks noGrp="1"/>
          </p:cNvSpPr>
          <p:nvPr>
            <p:ph idx="1"/>
          </p:nvPr>
        </p:nvSpPr>
        <p:spPr/>
        <p:txBody>
          <a:bodyPr/>
          <a:lstStyle/>
          <a:p>
            <a:r>
              <a:rPr lang="en-US" dirty="0"/>
              <a:t>We study different factors from many researchers like David Autor, Economist at MIT and Bruce Katz, Vice President of The Brookings Institute. </a:t>
            </a:r>
          </a:p>
          <a:p>
            <a:r>
              <a:rPr lang="en-US" dirty="0"/>
              <a:t>We will build a model using various machine learning techniques to understand the importance of various attributes that make a metropolitan successful. We will compares our results to pick the best performing algorithm</a:t>
            </a:r>
          </a:p>
        </p:txBody>
      </p:sp>
    </p:spTree>
    <p:extLst>
      <p:ext uri="{BB962C8B-B14F-4D97-AF65-F5344CB8AC3E}">
        <p14:creationId xmlns:p14="http://schemas.microsoft.com/office/powerpoint/2010/main" val="30577672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2F4F75-69CA-4D92-8D57-44832A4A3625}"/>
              </a:ext>
            </a:extLst>
          </p:cNvPr>
          <p:cNvSpPr>
            <a:spLocks noGrp="1"/>
          </p:cNvSpPr>
          <p:nvPr>
            <p:ph type="title"/>
          </p:nvPr>
        </p:nvSpPr>
        <p:spPr>
          <a:xfrm>
            <a:off x="1016526" y="1092208"/>
            <a:ext cx="8761413" cy="706964"/>
          </a:xfrm>
        </p:spPr>
        <p:txBody>
          <a:bodyPr/>
          <a:lstStyle/>
          <a:p>
            <a:r>
              <a:rPr lang="en-US" b="1" dirty="0"/>
              <a:t>Project Roadmap</a:t>
            </a:r>
            <a:br>
              <a:rPr lang="en-US" b="1" dirty="0"/>
            </a:br>
            <a:endParaRPr lang="en-US" b="1" dirty="0"/>
          </a:p>
        </p:txBody>
      </p:sp>
      <p:graphicFrame>
        <p:nvGraphicFramePr>
          <p:cNvPr id="5" name="Diagram 4">
            <a:extLst>
              <a:ext uri="{FF2B5EF4-FFF2-40B4-BE49-F238E27FC236}">
                <a16:creationId xmlns="" xmlns:a16="http://schemas.microsoft.com/office/drawing/2014/main" id="{07AEC431-88FA-4988-9CF6-0AE29F7BA306}"/>
              </a:ext>
            </a:extLst>
          </p:cNvPr>
          <p:cNvGraphicFramePr/>
          <p:nvPr>
            <p:extLst>
              <p:ext uri="{D42A27DB-BD31-4B8C-83A1-F6EECF244321}">
                <p14:modId xmlns:p14="http://schemas.microsoft.com/office/powerpoint/2010/main" val="2022564237"/>
              </p:ext>
            </p:extLst>
          </p:nvPr>
        </p:nvGraphicFramePr>
        <p:xfrm>
          <a:off x="1222373" y="2015066"/>
          <a:ext cx="8954559" cy="4301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 xmlns:a16="http://schemas.microsoft.com/office/drawing/2014/main" id="{B191D0A5-1771-4825-981E-B21CAD2EE277}"/>
              </a:ext>
            </a:extLst>
          </p:cNvPr>
          <p:cNvSpPr/>
          <p:nvPr/>
        </p:nvSpPr>
        <p:spPr>
          <a:xfrm>
            <a:off x="1574076" y="5655721"/>
            <a:ext cx="8203863" cy="298735"/>
          </a:xfrm>
          <a:prstGeom prst="rect">
            <a:avLst/>
          </a:prstGeom>
          <a:solidFill>
            <a:schemeClr val="bg1">
              <a:lumMod val="8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 xmlns:a16="http://schemas.microsoft.com/office/drawing/2014/main" id="{2959A9B1-7D3E-40AA-9502-D9F82778A8DA}"/>
              </a:ext>
            </a:extLst>
          </p:cNvPr>
          <p:cNvCxnSpPr>
            <a:cxnSpLocks/>
          </p:cNvCxnSpPr>
          <p:nvPr/>
        </p:nvCxnSpPr>
        <p:spPr>
          <a:xfrm>
            <a:off x="1574076" y="3039533"/>
            <a:ext cx="0" cy="26270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8999CC62-5F9E-4B01-847F-0094887C942E}"/>
              </a:ext>
            </a:extLst>
          </p:cNvPr>
          <p:cNvCxnSpPr>
            <a:cxnSpLocks/>
          </p:cNvCxnSpPr>
          <p:nvPr/>
        </p:nvCxnSpPr>
        <p:spPr>
          <a:xfrm>
            <a:off x="3682999" y="3496724"/>
            <a:ext cx="0" cy="24468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6EFD70D9-B88B-4DAF-8455-E99B00B6EF99}"/>
              </a:ext>
            </a:extLst>
          </p:cNvPr>
          <p:cNvCxnSpPr>
            <a:cxnSpLocks/>
          </p:cNvCxnSpPr>
          <p:nvPr/>
        </p:nvCxnSpPr>
        <p:spPr>
          <a:xfrm>
            <a:off x="5156200" y="3987800"/>
            <a:ext cx="0" cy="1955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66E8D43E-77E4-45E7-8419-A2A79CA23329}"/>
              </a:ext>
            </a:extLst>
          </p:cNvPr>
          <p:cNvCxnSpPr>
            <a:cxnSpLocks/>
          </p:cNvCxnSpPr>
          <p:nvPr/>
        </p:nvCxnSpPr>
        <p:spPr>
          <a:xfrm>
            <a:off x="6654800" y="4495788"/>
            <a:ext cx="0" cy="14478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FE38F8D9-92F6-4E8D-A46F-157D9A342954}"/>
              </a:ext>
            </a:extLst>
          </p:cNvPr>
          <p:cNvCxnSpPr>
            <a:cxnSpLocks/>
          </p:cNvCxnSpPr>
          <p:nvPr/>
        </p:nvCxnSpPr>
        <p:spPr>
          <a:xfrm>
            <a:off x="8119534" y="4965688"/>
            <a:ext cx="0" cy="977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3C26B768-24D4-420B-AE5F-CFF4A064B29A}"/>
              </a:ext>
            </a:extLst>
          </p:cNvPr>
          <p:cNvSpPr txBox="1"/>
          <p:nvPr/>
        </p:nvSpPr>
        <p:spPr>
          <a:xfrm>
            <a:off x="1495642" y="5666590"/>
            <a:ext cx="8282297" cy="276999"/>
          </a:xfrm>
          <a:prstGeom prst="rect">
            <a:avLst/>
          </a:prstGeom>
          <a:noFill/>
        </p:spPr>
        <p:txBody>
          <a:bodyPr wrap="square" rtlCol="0">
            <a:spAutoFit/>
          </a:bodyPr>
          <a:lstStyle/>
          <a:p>
            <a:r>
              <a:rPr lang="en-US" sz="1200" dirty="0"/>
              <a:t>Week 1    week 2     week 3     week 4     week 5     week 6     week 7     week 8     week 9     week 10     week 11</a:t>
            </a:r>
          </a:p>
        </p:txBody>
      </p:sp>
      <p:sp>
        <p:nvSpPr>
          <p:cNvPr id="31" name="TextBox 30">
            <a:extLst>
              <a:ext uri="{FF2B5EF4-FFF2-40B4-BE49-F238E27FC236}">
                <a16:creationId xmlns="" xmlns:a16="http://schemas.microsoft.com/office/drawing/2014/main" id="{150FE0CF-D411-4518-A825-5147AF758B7D}"/>
              </a:ext>
            </a:extLst>
          </p:cNvPr>
          <p:cNvSpPr txBox="1"/>
          <p:nvPr/>
        </p:nvSpPr>
        <p:spPr>
          <a:xfrm>
            <a:off x="2140151" y="5304913"/>
            <a:ext cx="1029074" cy="369332"/>
          </a:xfrm>
          <a:prstGeom prst="rect">
            <a:avLst/>
          </a:prstGeom>
          <a:noFill/>
        </p:spPr>
        <p:txBody>
          <a:bodyPr wrap="square" rtlCol="0">
            <a:spAutoFit/>
          </a:bodyPr>
          <a:lstStyle/>
          <a:p>
            <a:r>
              <a:rPr lang="en-US" b="1" dirty="0"/>
              <a:t>Sprint 1</a:t>
            </a:r>
          </a:p>
        </p:txBody>
      </p:sp>
      <p:sp>
        <p:nvSpPr>
          <p:cNvPr id="32" name="TextBox 31">
            <a:extLst>
              <a:ext uri="{FF2B5EF4-FFF2-40B4-BE49-F238E27FC236}">
                <a16:creationId xmlns="" xmlns:a16="http://schemas.microsoft.com/office/drawing/2014/main" id="{1E469AEF-680E-4426-A54A-C2A9F34D4D8F}"/>
              </a:ext>
            </a:extLst>
          </p:cNvPr>
          <p:cNvSpPr txBox="1"/>
          <p:nvPr/>
        </p:nvSpPr>
        <p:spPr>
          <a:xfrm>
            <a:off x="3956269" y="5312984"/>
            <a:ext cx="1029074" cy="369332"/>
          </a:xfrm>
          <a:prstGeom prst="rect">
            <a:avLst/>
          </a:prstGeom>
          <a:noFill/>
        </p:spPr>
        <p:txBody>
          <a:bodyPr wrap="square" rtlCol="0">
            <a:spAutoFit/>
          </a:bodyPr>
          <a:lstStyle/>
          <a:p>
            <a:r>
              <a:rPr lang="en-US" b="1" dirty="0"/>
              <a:t>Sprint 2</a:t>
            </a:r>
          </a:p>
        </p:txBody>
      </p:sp>
      <p:sp>
        <p:nvSpPr>
          <p:cNvPr id="33" name="TextBox 32">
            <a:extLst>
              <a:ext uri="{FF2B5EF4-FFF2-40B4-BE49-F238E27FC236}">
                <a16:creationId xmlns="" xmlns:a16="http://schemas.microsoft.com/office/drawing/2014/main" id="{8DB380F0-F4BC-4214-9591-D53BEF31859C}"/>
              </a:ext>
            </a:extLst>
          </p:cNvPr>
          <p:cNvSpPr txBox="1"/>
          <p:nvPr/>
        </p:nvSpPr>
        <p:spPr>
          <a:xfrm>
            <a:off x="8555194" y="5312984"/>
            <a:ext cx="1029074" cy="369332"/>
          </a:xfrm>
          <a:prstGeom prst="rect">
            <a:avLst/>
          </a:prstGeom>
          <a:noFill/>
        </p:spPr>
        <p:txBody>
          <a:bodyPr wrap="square" rtlCol="0">
            <a:spAutoFit/>
          </a:bodyPr>
          <a:lstStyle/>
          <a:p>
            <a:r>
              <a:rPr lang="en-US" b="1" dirty="0"/>
              <a:t>Sprint 5</a:t>
            </a:r>
          </a:p>
        </p:txBody>
      </p:sp>
      <p:sp>
        <p:nvSpPr>
          <p:cNvPr id="34" name="TextBox 33">
            <a:extLst>
              <a:ext uri="{FF2B5EF4-FFF2-40B4-BE49-F238E27FC236}">
                <a16:creationId xmlns="" xmlns:a16="http://schemas.microsoft.com/office/drawing/2014/main" id="{3FD67D96-C58D-4D63-BF32-2822FC27965C}"/>
              </a:ext>
            </a:extLst>
          </p:cNvPr>
          <p:cNvSpPr txBox="1"/>
          <p:nvPr/>
        </p:nvSpPr>
        <p:spPr>
          <a:xfrm>
            <a:off x="6928070" y="5312984"/>
            <a:ext cx="1029074" cy="369332"/>
          </a:xfrm>
          <a:prstGeom prst="rect">
            <a:avLst/>
          </a:prstGeom>
          <a:noFill/>
        </p:spPr>
        <p:txBody>
          <a:bodyPr wrap="square" rtlCol="0">
            <a:spAutoFit/>
          </a:bodyPr>
          <a:lstStyle/>
          <a:p>
            <a:r>
              <a:rPr lang="en-US" b="1" dirty="0"/>
              <a:t>Sprint 4</a:t>
            </a:r>
          </a:p>
        </p:txBody>
      </p:sp>
      <p:sp>
        <p:nvSpPr>
          <p:cNvPr id="35" name="TextBox 34">
            <a:extLst>
              <a:ext uri="{FF2B5EF4-FFF2-40B4-BE49-F238E27FC236}">
                <a16:creationId xmlns="" xmlns:a16="http://schemas.microsoft.com/office/drawing/2014/main" id="{70E34C39-C62D-4723-992D-3BF14164E062}"/>
              </a:ext>
            </a:extLst>
          </p:cNvPr>
          <p:cNvSpPr txBox="1"/>
          <p:nvPr/>
        </p:nvSpPr>
        <p:spPr>
          <a:xfrm>
            <a:off x="5398370" y="5312984"/>
            <a:ext cx="1029074" cy="369332"/>
          </a:xfrm>
          <a:prstGeom prst="rect">
            <a:avLst/>
          </a:prstGeom>
          <a:noFill/>
        </p:spPr>
        <p:txBody>
          <a:bodyPr wrap="square" rtlCol="0">
            <a:spAutoFit/>
          </a:bodyPr>
          <a:lstStyle/>
          <a:p>
            <a:r>
              <a:rPr lang="en-US" b="1" dirty="0"/>
              <a:t>Sprint 3</a:t>
            </a:r>
          </a:p>
        </p:txBody>
      </p:sp>
      <p:cxnSp>
        <p:nvCxnSpPr>
          <p:cNvPr id="36" name="Straight Connector 35">
            <a:extLst>
              <a:ext uri="{FF2B5EF4-FFF2-40B4-BE49-F238E27FC236}">
                <a16:creationId xmlns="" xmlns:a16="http://schemas.microsoft.com/office/drawing/2014/main" id="{1F3C3A50-B4FE-48BA-BF20-225D0EC05FD9}"/>
              </a:ext>
            </a:extLst>
          </p:cNvPr>
          <p:cNvCxnSpPr>
            <a:cxnSpLocks/>
          </p:cNvCxnSpPr>
          <p:nvPr/>
        </p:nvCxnSpPr>
        <p:spPr>
          <a:xfrm>
            <a:off x="2226009" y="5655721"/>
            <a:ext cx="0" cy="2781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2BBB192C-7692-4EEC-A8DC-14FBBA534518}"/>
              </a:ext>
            </a:extLst>
          </p:cNvPr>
          <p:cNvCxnSpPr>
            <a:cxnSpLocks/>
          </p:cNvCxnSpPr>
          <p:nvPr/>
        </p:nvCxnSpPr>
        <p:spPr>
          <a:xfrm>
            <a:off x="2962609" y="5682316"/>
            <a:ext cx="0" cy="2781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C43FA2BA-F18F-45EA-85D8-8A6840C1D82E}"/>
              </a:ext>
            </a:extLst>
          </p:cNvPr>
          <p:cNvCxnSpPr>
            <a:cxnSpLocks/>
          </p:cNvCxnSpPr>
          <p:nvPr/>
        </p:nvCxnSpPr>
        <p:spPr>
          <a:xfrm>
            <a:off x="4452742" y="5655721"/>
            <a:ext cx="0" cy="2781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123A5214-9843-4289-A46F-DB6DD4E63FDC}"/>
              </a:ext>
            </a:extLst>
          </p:cNvPr>
          <p:cNvCxnSpPr>
            <a:cxnSpLocks/>
          </p:cNvCxnSpPr>
          <p:nvPr/>
        </p:nvCxnSpPr>
        <p:spPr>
          <a:xfrm>
            <a:off x="5934409" y="5665474"/>
            <a:ext cx="0" cy="2781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ACE91BCF-18EF-45A8-9ADD-EFB114294413}"/>
              </a:ext>
            </a:extLst>
          </p:cNvPr>
          <p:cNvCxnSpPr>
            <a:cxnSpLocks/>
          </p:cNvCxnSpPr>
          <p:nvPr/>
        </p:nvCxnSpPr>
        <p:spPr>
          <a:xfrm>
            <a:off x="7390675" y="5665474"/>
            <a:ext cx="0" cy="2781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7B2EADBC-55DC-4E6C-B411-04A8AAC1D069}"/>
              </a:ext>
            </a:extLst>
          </p:cNvPr>
          <p:cNvCxnSpPr>
            <a:cxnSpLocks/>
          </p:cNvCxnSpPr>
          <p:nvPr/>
        </p:nvCxnSpPr>
        <p:spPr>
          <a:xfrm>
            <a:off x="8982409" y="5665474"/>
            <a:ext cx="0" cy="2781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Graphic 45" descr="Magnifying glass">
            <a:extLst>
              <a:ext uri="{FF2B5EF4-FFF2-40B4-BE49-F238E27FC236}">
                <a16:creationId xmlns="" xmlns:a16="http://schemas.microsoft.com/office/drawing/2014/main" id="{93246D2F-8B68-47F0-BEA1-1032A947DF6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8771467" y="3987800"/>
            <a:ext cx="677322" cy="677322"/>
          </a:xfrm>
          <a:prstGeom prst="rect">
            <a:avLst/>
          </a:prstGeom>
        </p:spPr>
      </p:pic>
      <p:pic>
        <p:nvPicPr>
          <p:cNvPr id="48" name="Graphic 47" descr="Bar chart">
            <a:extLst>
              <a:ext uri="{FF2B5EF4-FFF2-40B4-BE49-F238E27FC236}">
                <a16:creationId xmlns="" xmlns:a16="http://schemas.microsoft.com/office/drawing/2014/main" id="{1B762E34-4E5D-472D-A44C-2B0BD82C513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215110" y="3400550"/>
            <a:ext cx="828214" cy="828214"/>
          </a:xfrm>
          <a:prstGeom prst="rect">
            <a:avLst/>
          </a:prstGeom>
        </p:spPr>
      </p:pic>
      <p:pic>
        <p:nvPicPr>
          <p:cNvPr id="50" name="Graphic 49" descr="Head with Gears">
            <a:extLst>
              <a:ext uri="{FF2B5EF4-FFF2-40B4-BE49-F238E27FC236}">
                <a16:creationId xmlns="" xmlns:a16="http://schemas.microsoft.com/office/drawing/2014/main" id="{B1E8803F-3163-4953-9DC4-C33932560567}"/>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994729" y="2953369"/>
            <a:ext cx="746564" cy="746564"/>
          </a:xfrm>
          <a:prstGeom prst="rect">
            <a:avLst/>
          </a:prstGeom>
        </p:spPr>
      </p:pic>
      <p:pic>
        <p:nvPicPr>
          <p:cNvPr id="52" name="Graphic 51" descr="Meeting">
            <a:extLst>
              <a:ext uri="{FF2B5EF4-FFF2-40B4-BE49-F238E27FC236}">
                <a16:creationId xmlns="" xmlns:a16="http://schemas.microsoft.com/office/drawing/2014/main" id="{066B9BD0-1682-4A6B-B1A6-A6C882D8092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2084782" y="2108226"/>
            <a:ext cx="805058" cy="805058"/>
          </a:xfrm>
          <a:prstGeom prst="rect">
            <a:avLst/>
          </a:prstGeom>
        </p:spPr>
      </p:pic>
      <p:pic>
        <p:nvPicPr>
          <p:cNvPr id="54" name="Graphic 53" descr="Lightbulb">
            <a:extLst>
              <a:ext uri="{FF2B5EF4-FFF2-40B4-BE49-F238E27FC236}">
                <a16:creationId xmlns="" xmlns:a16="http://schemas.microsoft.com/office/drawing/2014/main" id="{DCD657CB-1048-4646-BD04-4CD383C62960}"/>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2714764" y="2087633"/>
            <a:ext cx="495689" cy="495689"/>
          </a:xfrm>
          <a:prstGeom prst="rect">
            <a:avLst/>
          </a:prstGeom>
        </p:spPr>
      </p:pic>
      <p:pic>
        <p:nvPicPr>
          <p:cNvPr id="56" name="Graphic 55" descr="Database">
            <a:extLst>
              <a:ext uri="{FF2B5EF4-FFF2-40B4-BE49-F238E27FC236}">
                <a16:creationId xmlns="" xmlns:a16="http://schemas.microsoft.com/office/drawing/2014/main" id="{3E958B31-2510-4007-BDEE-0D25E9A4DBC0}"/>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4381666" y="2489205"/>
            <a:ext cx="774535" cy="774535"/>
          </a:xfrm>
          <a:prstGeom prst="rect">
            <a:avLst/>
          </a:prstGeom>
        </p:spPr>
      </p:pic>
    </p:spTree>
    <p:extLst>
      <p:ext uri="{BB962C8B-B14F-4D97-AF65-F5344CB8AC3E}">
        <p14:creationId xmlns:p14="http://schemas.microsoft.com/office/powerpoint/2010/main" val="2944825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216C1-DAC7-4A8D-954C-EBF926C27C2F}"/>
              </a:ext>
            </a:extLst>
          </p:cNvPr>
          <p:cNvSpPr>
            <a:spLocks noGrp="1"/>
          </p:cNvSpPr>
          <p:nvPr>
            <p:ph type="title"/>
          </p:nvPr>
        </p:nvSpPr>
        <p:spPr>
          <a:xfrm>
            <a:off x="1005484" y="621344"/>
            <a:ext cx="8761413" cy="706964"/>
          </a:xfrm>
        </p:spPr>
        <p:txBody>
          <a:bodyPr/>
          <a:lstStyle/>
          <a:p>
            <a:r>
              <a:rPr lang="en-US" b="1" dirty="0"/>
              <a:t>Data Pipeline</a:t>
            </a:r>
          </a:p>
        </p:txBody>
      </p:sp>
      <p:pic>
        <p:nvPicPr>
          <p:cNvPr id="5" name="Picture 4">
            <a:extLst>
              <a:ext uri="{FF2B5EF4-FFF2-40B4-BE49-F238E27FC236}">
                <a16:creationId xmlns="" xmlns:a16="http://schemas.microsoft.com/office/drawing/2014/main" id="{02F54297-9A16-4C40-A47B-EC880828D2B1}"/>
              </a:ext>
            </a:extLst>
          </p:cNvPr>
          <p:cNvPicPr>
            <a:picLocks noChangeAspect="1"/>
          </p:cNvPicPr>
          <p:nvPr/>
        </p:nvPicPr>
        <p:blipFill>
          <a:blip r:embed="rId3"/>
          <a:stretch>
            <a:fillRect/>
          </a:stretch>
        </p:blipFill>
        <p:spPr>
          <a:xfrm>
            <a:off x="2508498" y="3279859"/>
            <a:ext cx="2678336" cy="1481003"/>
          </a:xfrm>
          <a:prstGeom prst="rect">
            <a:avLst/>
          </a:prstGeom>
        </p:spPr>
      </p:pic>
      <p:sp>
        <p:nvSpPr>
          <p:cNvPr id="6" name="TextBox 5">
            <a:extLst>
              <a:ext uri="{FF2B5EF4-FFF2-40B4-BE49-F238E27FC236}">
                <a16:creationId xmlns="" xmlns:a16="http://schemas.microsoft.com/office/drawing/2014/main" id="{09A7EF90-E686-4478-850F-14ECF87F58BF}"/>
              </a:ext>
            </a:extLst>
          </p:cNvPr>
          <p:cNvSpPr txBox="1"/>
          <p:nvPr/>
        </p:nvSpPr>
        <p:spPr>
          <a:xfrm>
            <a:off x="3476605" y="4256558"/>
            <a:ext cx="777130" cy="369332"/>
          </a:xfrm>
          <a:prstGeom prst="rect">
            <a:avLst/>
          </a:prstGeom>
          <a:solidFill>
            <a:schemeClr val="accent5">
              <a:lumMod val="60000"/>
              <a:lumOff val="40000"/>
            </a:schemeClr>
          </a:solidFill>
        </p:spPr>
        <p:txBody>
          <a:bodyPr wrap="square" rtlCol="0">
            <a:spAutoFit/>
          </a:bodyPr>
          <a:lstStyle/>
          <a:p>
            <a:r>
              <a:rPr lang="en-US" b="1" dirty="0"/>
              <a:t>Data</a:t>
            </a:r>
          </a:p>
        </p:txBody>
      </p:sp>
      <p:pic>
        <p:nvPicPr>
          <p:cNvPr id="8" name="Picture 7">
            <a:extLst>
              <a:ext uri="{FF2B5EF4-FFF2-40B4-BE49-F238E27FC236}">
                <a16:creationId xmlns="" xmlns:a16="http://schemas.microsoft.com/office/drawing/2014/main" id="{351C22A6-9522-4199-8D49-AF897714758A}"/>
              </a:ext>
            </a:extLst>
          </p:cNvPr>
          <p:cNvPicPr>
            <a:picLocks noChangeAspect="1"/>
          </p:cNvPicPr>
          <p:nvPr/>
        </p:nvPicPr>
        <p:blipFill rotWithShape="1">
          <a:blip r:embed="rId4"/>
          <a:srcRect r="55872" b="-1020"/>
          <a:stretch/>
        </p:blipFill>
        <p:spPr>
          <a:xfrm>
            <a:off x="1203317" y="2182397"/>
            <a:ext cx="1407527" cy="526300"/>
          </a:xfrm>
          <a:prstGeom prst="rect">
            <a:avLst/>
          </a:prstGeom>
        </p:spPr>
      </p:pic>
      <p:pic>
        <p:nvPicPr>
          <p:cNvPr id="10" name="Picture 9">
            <a:extLst>
              <a:ext uri="{FF2B5EF4-FFF2-40B4-BE49-F238E27FC236}">
                <a16:creationId xmlns="" xmlns:a16="http://schemas.microsoft.com/office/drawing/2014/main" id="{425E2520-B613-4ECC-821E-A75D4093099E}"/>
              </a:ext>
            </a:extLst>
          </p:cNvPr>
          <p:cNvPicPr>
            <a:picLocks noChangeAspect="1"/>
          </p:cNvPicPr>
          <p:nvPr/>
        </p:nvPicPr>
        <p:blipFill>
          <a:blip r:embed="rId5"/>
          <a:stretch>
            <a:fillRect/>
          </a:stretch>
        </p:blipFill>
        <p:spPr>
          <a:xfrm>
            <a:off x="1770666" y="1726185"/>
            <a:ext cx="1627364" cy="397800"/>
          </a:xfrm>
          <a:prstGeom prst="rect">
            <a:avLst/>
          </a:prstGeom>
        </p:spPr>
      </p:pic>
      <p:pic>
        <p:nvPicPr>
          <p:cNvPr id="12" name="Picture 11">
            <a:extLst>
              <a:ext uri="{FF2B5EF4-FFF2-40B4-BE49-F238E27FC236}">
                <a16:creationId xmlns="" xmlns:a16="http://schemas.microsoft.com/office/drawing/2014/main" id="{0EFCB997-10C7-4F2A-8C37-A7966178CDEB}"/>
              </a:ext>
            </a:extLst>
          </p:cNvPr>
          <p:cNvPicPr>
            <a:picLocks noChangeAspect="1"/>
          </p:cNvPicPr>
          <p:nvPr/>
        </p:nvPicPr>
        <p:blipFill>
          <a:blip r:embed="rId6"/>
          <a:stretch>
            <a:fillRect/>
          </a:stretch>
        </p:blipFill>
        <p:spPr>
          <a:xfrm>
            <a:off x="2610844" y="2123985"/>
            <a:ext cx="851995" cy="851995"/>
          </a:xfrm>
          <a:prstGeom prst="rect">
            <a:avLst/>
          </a:prstGeom>
        </p:spPr>
      </p:pic>
      <p:pic>
        <p:nvPicPr>
          <p:cNvPr id="14" name="Picture 13">
            <a:extLst>
              <a:ext uri="{FF2B5EF4-FFF2-40B4-BE49-F238E27FC236}">
                <a16:creationId xmlns="" xmlns:a16="http://schemas.microsoft.com/office/drawing/2014/main" id="{22801E72-37C2-4EC4-AFF0-B6011CC00DEF}"/>
              </a:ext>
            </a:extLst>
          </p:cNvPr>
          <p:cNvPicPr>
            <a:picLocks noChangeAspect="1"/>
          </p:cNvPicPr>
          <p:nvPr/>
        </p:nvPicPr>
        <p:blipFill>
          <a:blip r:embed="rId7"/>
          <a:stretch>
            <a:fillRect/>
          </a:stretch>
        </p:blipFill>
        <p:spPr>
          <a:xfrm>
            <a:off x="3450739" y="2306840"/>
            <a:ext cx="1019339" cy="1049919"/>
          </a:xfrm>
          <a:prstGeom prst="rect">
            <a:avLst/>
          </a:prstGeom>
        </p:spPr>
      </p:pic>
      <p:pic>
        <p:nvPicPr>
          <p:cNvPr id="16" name="Picture 15">
            <a:extLst>
              <a:ext uri="{FF2B5EF4-FFF2-40B4-BE49-F238E27FC236}">
                <a16:creationId xmlns="" xmlns:a16="http://schemas.microsoft.com/office/drawing/2014/main" id="{B5D3822F-19FD-43F9-95B5-C18C76CF65AE}"/>
              </a:ext>
            </a:extLst>
          </p:cNvPr>
          <p:cNvPicPr>
            <a:picLocks noChangeAspect="1"/>
          </p:cNvPicPr>
          <p:nvPr/>
        </p:nvPicPr>
        <p:blipFill>
          <a:blip r:embed="rId8"/>
          <a:stretch>
            <a:fillRect/>
          </a:stretch>
        </p:blipFill>
        <p:spPr>
          <a:xfrm>
            <a:off x="1816956" y="2844067"/>
            <a:ext cx="967727" cy="847729"/>
          </a:xfrm>
          <a:prstGeom prst="rect">
            <a:avLst/>
          </a:prstGeom>
        </p:spPr>
      </p:pic>
      <p:pic>
        <p:nvPicPr>
          <p:cNvPr id="18" name="Picture 17">
            <a:extLst>
              <a:ext uri="{FF2B5EF4-FFF2-40B4-BE49-F238E27FC236}">
                <a16:creationId xmlns="" xmlns:a16="http://schemas.microsoft.com/office/drawing/2014/main" id="{FFD277EC-5030-4397-A52D-683D642C3E12}"/>
              </a:ext>
            </a:extLst>
          </p:cNvPr>
          <p:cNvPicPr>
            <a:picLocks noChangeAspect="1"/>
          </p:cNvPicPr>
          <p:nvPr/>
        </p:nvPicPr>
        <p:blipFill>
          <a:blip r:embed="rId9"/>
          <a:stretch>
            <a:fillRect/>
          </a:stretch>
        </p:blipFill>
        <p:spPr>
          <a:xfrm>
            <a:off x="3398030" y="1853760"/>
            <a:ext cx="1298430" cy="526300"/>
          </a:xfrm>
          <a:prstGeom prst="rect">
            <a:avLst/>
          </a:prstGeom>
        </p:spPr>
      </p:pic>
      <p:pic>
        <p:nvPicPr>
          <p:cNvPr id="20" name="Picture 19">
            <a:extLst>
              <a:ext uri="{FF2B5EF4-FFF2-40B4-BE49-F238E27FC236}">
                <a16:creationId xmlns="" xmlns:a16="http://schemas.microsoft.com/office/drawing/2014/main" id="{892B9AB3-2917-499B-9469-FC42AFA9C625}"/>
              </a:ext>
            </a:extLst>
          </p:cNvPr>
          <p:cNvPicPr>
            <a:picLocks noChangeAspect="1"/>
          </p:cNvPicPr>
          <p:nvPr/>
        </p:nvPicPr>
        <p:blipFill>
          <a:blip r:embed="rId10"/>
          <a:stretch>
            <a:fillRect/>
          </a:stretch>
        </p:blipFill>
        <p:spPr>
          <a:xfrm>
            <a:off x="4525437" y="2722662"/>
            <a:ext cx="850473" cy="417990"/>
          </a:xfrm>
          <a:prstGeom prst="rect">
            <a:avLst/>
          </a:prstGeom>
        </p:spPr>
      </p:pic>
      <p:pic>
        <p:nvPicPr>
          <p:cNvPr id="22" name="Graphic 21" descr="Line Arrow: Straight">
            <a:extLst>
              <a:ext uri="{FF2B5EF4-FFF2-40B4-BE49-F238E27FC236}">
                <a16:creationId xmlns="" xmlns:a16="http://schemas.microsoft.com/office/drawing/2014/main" id="{54A59569-B055-494E-8228-B93013C40630}"/>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rot="16200000">
            <a:off x="2782596" y="3100477"/>
            <a:ext cx="749049" cy="550985"/>
          </a:xfrm>
          <a:prstGeom prst="rect">
            <a:avLst/>
          </a:prstGeom>
        </p:spPr>
      </p:pic>
      <p:sp>
        <p:nvSpPr>
          <p:cNvPr id="23" name="Rectangle: Rounded Corners 22">
            <a:extLst>
              <a:ext uri="{FF2B5EF4-FFF2-40B4-BE49-F238E27FC236}">
                <a16:creationId xmlns="" xmlns:a16="http://schemas.microsoft.com/office/drawing/2014/main" id="{1511BDA3-F333-4995-8EAE-08AC1A83C854}"/>
              </a:ext>
            </a:extLst>
          </p:cNvPr>
          <p:cNvSpPr/>
          <p:nvPr/>
        </p:nvSpPr>
        <p:spPr>
          <a:xfrm>
            <a:off x="3416956" y="5510819"/>
            <a:ext cx="840269" cy="877905"/>
          </a:xfrm>
          <a:prstGeom prst="roundRect">
            <a:avLst>
              <a:gd name="adj" fmla="val 17602"/>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 xmlns:a16="http://schemas.microsoft.com/office/drawing/2014/main" id="{F17E5ED6-151B-4BAD-BCBA-89244253A71D}"/>
              </a:ext>
            </a:extLst>
          </p:cNvPr>
          <p:cNvSpPr txBox="1"/>
          <p:nvPr/>
        </p:nvSpPr>
        <p:spPr>
          <a:xfrm>
            <a:off x="3400034" y="5732960"/>
            <a:ext cx="940777" cy="307777"/>
          </a:xfrm>
          <a:prstGeom prst="rect">
            <a:avLst/>
          </a:prstGeom>
          <a:noFill/>
        </p:spPr>
        <p:txBody>
          <a:bodyPr wrap="square" rtlCol="0">
            <a:spAutoFit/>
          </a:bodyPr>
          <a:lstStyle/>
          <a:p>
            <a:r>
              <a:rPr lang="en-US" sz="1400" b="1" dirty="0"/>
              <a:t>Wrangle</a:t>
            </a:r>
          </a:p>
        </p:txBody>
      </p:sp>
      <p:sp>
        <p:nvSpPr>
          <p:cNvPr id="37" name="Rectangle: Rounded Corners 36">
            <a:extLst>
              <a:ext uri="{FF2B5EF4-FFF2-40B4-BE49-F238E27FC236}">
                <a16:creationId xmlns="" xmlns:a16="http://schemas.microsoft.com/office/drawing/2014/main" id="{3A4F0CA3-1BA3-4C5B-8CDD-6427D70E150F}"/>
              </a:ext>
            </a:extLst>
          </p:cNvPr>
          <p:cNvSpPr/>
          <p:nvPr/>
        </p:nvSpPr>
        <p:spPr>
          <a:xfrm>
            <a:off x="4360168" y="5008943"/>
            <a:ext cx="840269" cy="877905"/>
          </a:xfrm>
          <a:prstGeom prst="roundRect">
            <a:avLst>
              <a:gd name="adj" fmla="val 17602"/>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 xmlns:a16="http://schemas.microsoft.com/office/drawing/2014/main" id="{82B6D131-47C3-4695-99E8-5D570430A53A}"/>
              </a:ext>
            </a:extLst>
          </p:cNvPr>
          <p:cNvSpPr/>
          <p:nvPr/>
        </p:nvSpPr>
        <p:spPr>
          <a:xfrm>
            <a:off x="5261992" y="4536126"/>
            <a:ext cx="901214" cy="877905"/>
          </a:xfrm>
          <a:prstGeom prst="roundRect">
            <a:avLst>
              <a:gd name="adj" fmla="val 17602"/>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 xmlns:a16="http://schemas.microsoft.com/office/drawing/2014/main" id="{D56EC00A-426E-4617-9702-8D0DE48CEF84}"/>
              </a:ext>
            </a:extLst>
          </p:cNvPr>
          <p:cNvSpPr/>
          <p:nvPr/>
        </p:nvSpPr>
        <p:spPr>
          <a:xfrm>
            <a:off x="7083849" y="3387378"/>
            <a:ext cx="840269" cy="877905"/>
          </a:xfrm>
          <a:prstGeom prst="roundRect">
            <a:avLst>
              <a:gd name="adj" fmla="val 17602"/>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 xmlns:a16="http://schemas.microsoft.com/office/drawing/2014/main" id="{7FD9E3F1-4DAD-4D6A-8D24-342837C9FB95}"/>
              </a:ext>
            </a:extLst>
          </p:cNvPr>
          <p:cNvSpPr/>
          <p:nvPr/>
        </p:nvSpPr>
        <p:spPr>
          <a:xfrm>
            <a:off x="6190752" y="3957329"/>
            <a:ext cx="840269" cy="877905"/>
          </a:xfrm>
          <a:prstGeom prst="roundRect">
            <a:avLst>
              <a:gd name="adj" fmla="val 17602"/>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 xmlns:a16="http://schemas.microsoft.com/office/drawing/2014/main" id="{75A6B6FA-9CF4-4CF3-84CE-FB437E655906}"/>
              </a:ext>
            </a:extLst>
          </p:cNvPr>
          <p:cNvSpPr/>
          <p:nvPr/>
        </p:nvSpPr>
        <p:spPr>
          <a:xfrm>
            <a:off x="7948882" y="2687427"/>
            <a:ext cx="840269" cy="877905"/>
          </a:xfrm>
          <a:prstGeom prst="roundRect">
            <a:avLst>
              <a:gd name="adj" fmla="val 17602"/>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 xmlns:a16="http://schemas.microsoft.com/office/drawing/2014/main" id="{2DE8F558-9FF1-4222-A0C1-2FAF6102131A}"/>
              </a:ext>
            </a:extLst>
          </p:cNvPr>
          <p:cNvSpPr/>
          <p:nvPr/>
        </p:nvSpPr>
        <p:spPr>
          <a:xfrm>
            <a:off x="7076003" y="4396281"/>
            <a:ext cx="907900" cy="1114538"/>
          </a:xfrm>
          <a:prstGeom prst="roundRect">
            <a:avLst>
              <a:gd name="adj" fmla="val 17602"/>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TextBox 43">
            <a:extLst>
              <a:ext uri="{FF2B5EF4-FFF2-40B4-BE49-F238E27FC236}">
                <a16:creationId xmlns="" xmlns:a16="http://schemas.microsoft.com/office/drawing/2014/main" id="{A545F9B7-3E6D-4675-B9ED-EB4839E0C470}"/>
              </a:ext>
            </a:extLst>
          </p:cNvPr>
          <p:cNvSpPr txBox="1"/>
          <p:nvPr/>
        </p:nvSpPr>
        <p:spPr>
          <a:xfrm>
            <a:off x="4424653" y="5260142"/>
            <a:ext cx="711297" cy="307777"/>
          </a:xfrm>
          <a:prstGeom prst="rect">
            <a:avLst/>
          </a:prstGeom>
          <a:noFill/>
        </p:spPr>
        <p:txBody>
          <a:bodyPr wrap="square" rtlCol="0">
            <a:spAutoFit/>
          </a:bodyPr>
          <a:lstStyle/>
          <a:p>
            <a:r>
              <a:rPr lang="en-US" sz="1400" b="1" dirty="0"/>
              <a:t>Clean</a:t>
            </a:r>
          </a:p>
        </p:txBody>
      </p:sp>
      <p:sp>
        <p:nvSpPr>
          <p:cNvPr id="47" name="TextBox 46">
            <a:extLst>
              <a:ext uri="{FF2B5EF4-FFF2-40B4-BE49-F238E27FC236}">
                <a16:creationId xmlns="" xmlns:a16="http://schemas.microsoft.com/office/drawing/2014/main" id="{B8390595-FDAD-4749-9F8B-0FD26D7E83F6}"/>
              </a:ext>
            </a:extLst>
          </p:cNvPr>
          <p:cNvSpPr txBox="1"/>
          <p:nvPr/>
        </p:nvSpPr>
        <p:spPr>
          <a:xfrm>
            <a:off x="7142061" y="3672441"/>
            <a:ext cx="775784" cy="307777"/>
          </a:xfrm>
          <a:prstGeom prst="rect">
            <a:avLst/>
          </a:prstGeom>
          <a:noFill/>
        </p:spPr>
        <p:txBody>
          <a:bodyPr wrap="square" rtlCol="0">
            <a:spAutoFit/>
          </a:bodyPr>
          <a:lstStyle/>
          <a:p>
            <a:r>
              <a:rPr lang="en-US" sz="1400" b="1" dirty="0"/>
              <a:t>Model</a:t>
            </a:r>
          </a:p>
        </p:txBody>
      </p:sp>
      <p:sp>
        <p:nvSpPr>
          <p:cNvPr id="48" name="TextBox 47">
            <a:extLst>
              <a:ext uri="{FF2B5EF4-FFF2-40B4-BE49-F238E27FC236}">
                <a16:creationId xmlns="" xmlns:a16="http://schemas.microsoft.com/office/drawing/2014/main" id="{32173FC6-B0E3-4FC5-BF6B-1A36F78BA753}"/>
              </a:ext>
            </a:extLst>
          </p:cNvPr>
          <p:cNvSpPr txBox="1"/>
          <p:nvPr/>
        </p:nvSpPr>
        <p:spPr>
          <a:xfrm>
            <a:off x="6171933" y="4228349"/>
            <a:ext cx="829933" cy="307777"/>
          </a:xfrm>
          <a:prstGeom prst="rect">
            <a:avLst/>
          </a:prstGeom>
          <a:noFill/>
        </p:spPr>
        <p:txBody>
          <a:bodyPr wrap="square" rtlCol="0">
            <a:spAutoFit/>
          </a:bodyPr>
          <a:lstStyle/>
          <a:p>
            <a:r>
              <a:rPr lang="en-US" sz="1400" b="1" dirty="0"/>
              <a:t>Explore</a:t>
            </a:r>
          </a:p>
        </p:txBody>
      </p:sp>
      <p:sp>
        <p:nvSpPr>
          <p:cNvPr id="49" name="TextBox 48">
            <a:extLst>
              <a:ext uri="{FF2B5EF4-FFF2-40B4-BE49-F238E27FC236}">
                <a16:creationId xmlns="" xmlns:a16="http://schemas.microsoft.com/office/drawing/2014/main" id="{2599F182-9D09-41CA-83D7-AE912C8E6612}"/>
              </a:ext>
            </a:extLst>
          </p:cNvPr>
          <p:cNvSpPr txBox="1"/>
          <p:nvPr/>
        </p:nvSpPr>
        <p:spPr>
          <a:xfrm>
            <a:off x="5179448" y="4711546"/>
            <a:ext cx="1058916" cy="523220"/>
          </a:xfrm>
          <a:prstGeom prst="rect">
            <a:avLst/>
          </a:prstGeom>
          <a:noFill/>
        </p:spPr>
        <p:txBody>
          <a:bodyPr wrap="square" rtlCol="0">
            <a:spAutoFit/>
          </a:bodyPr>
          <a:lstStyle/>
          <a:p>
            <a:r>
              <a:rPr lang="en-US" sz="1400" b="1" dirty="0"/>
              <a:t>Feature Extraction</a:t>
            </a:r>
          </a:p>
        </p:txBody>
      </p:sp>
      <p:sp>
        <p:nvSpPr>
          <p:cNvPr id="50" name="TextBox 49">
            <a:extLst>
              <a:ext uri="{FF2B5EF4-FFF2-40B4-BE49-F238E27FC236}">
                <a16:creationId xmlns="" xmlns:a16="http://schemas.microsoft.com/office/drawing/2014/main" id="{12022DB9-4102-4942-88E0-CB7A04FE4EEC}"/>
              </a:ext>
            </a:extLst>
          </p:cNvPr>
          <p:cNvSpPr txBox="1"/>
          <p:nvPr/>
        </p:nvSpPr>
        <p:spPr>
          <a:xfrm>
            <a:off x="7923098" y="3113002"/>
            <a:ext cx="948262" cy="307777"/>
          </a:xfrm>
          <a:prstGeom prst="rect">
            <a:avLst/>
          </a:prstGeom>
          <a:noFill/>
        </p:spPr>
        <p:txBody>
          <a:bodyPr wrap="square" rtlCol="0">
            <a:spAutoFit/>
          </a:bodyPr>
          <a:lstStyle/>
          <a:p>
            <a:r>
              <a:rPr lang="en-US" sz="1400" b="1" dirty="0"/>
              <a:t>Validate</a:t>
            </a:r>
          </a:p>
        </p:txBody>
      </p:sp>
      <p:sp>
        <p:nvSpPr>
          <p:cNvPr id="52" name="TextBox 51">
            <a:extLst>
              <a:ext uri="{FF2B5EF4-FFF2-40B4-BE49-F238E27FC236}">
                <a16:creationId xmlns="" xmlns:a16="http://schemas.microsoft.com/office/drawing/2014/main" id="{250C2F39-221E-4F88-A176-7A1A77127411}"/>
              </a:ext>
            </a:extLst>
          </p:cNvPr>
          <p:cNvSpPr txBox="1"/>
          <p:nvPr/>
        </p:nvSpPr>
        <p:spPr>
          <a:xfrm>
            <a:off x="6961776" y="4633473"/>
            <a:ext cx="1133937" cy="523220"/>
          </a:xfrm>
          <a:prstGeom prst="rect">
            <a:avLst/>
          </a:prstGeom>
          <a:noFill/>
        </p:spPr>
        <p:txBody>
          <a:bodyPr wrap="square" rtlCol="0">
            <a:spAutoFit/>
          </a:bodyPr>
          <a:lstStyle/>
          <a:p>
            <a:pPr algn="ctr"/>
            <a:r>
              <a:rPr lang="en-US" sz="1400" b="1" dirty="0"/>
              <a:t>Pre Processed</a:t>
            </a:r>
          </a:p>
        </p:txBody>
      </p:sp>
      <p:pic>
        <p:nvPicPr>
          <p:cNvPr id="58" name="Graphic 57" descr="Line Arrow: Straight">
            <a:extLst>
              <a:ext uri="{FF2B5EF4-FFF2-40B4-BE49-F238E27FC236}">
                <a16:creationId xmlns="" xmlns:a16="http://schemas.microsoft.com/office/drawing/2014/main" id="{A7B6D606-A34E-4475-A59E-4D7AD1DA12B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rot="16200000">
            <a:off x="3431184" y="4850652"/>
            <a:ext cx="575768" cy="550987"/>
          </a:xfrm>
          <a:prstGeom prst="rect">
            <a:avLst/>
          </a:prstGeom>
        </p:spPr>
      </p:pic>
      <p:pic>
        <p:nvPicPr>
          <p:cNvPr id="60" name="Graphic 59" descr="Arrow: Rotate right">
            <a:extLst>
              <a:ext uri="{FF2B5EF4-FFF2-40B4-BE49-F238E27FC236}">
                <a16:creationId xmlns="" xmlns:a16="http://schemas.microsoft.com/office/drawing/2014/main" id="{7A8277A9-F03C-4D26-9C15-836538E0F4F0}"/>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rot="16200000">
            <a:off x="3979535" y="5093091"/>
            <a:ext cx="417728" cy="417728"/>
          </a:xfrm>
          <a:prstGeom prst="rect">
            <a:avLst/>
          </a:prstGeom>
        </p:spPr>
      </p:pic>
      <p:pic>
        <p:nvPicPr>
          <p:cNvPr id="61" name="Graphic 60" descr="Arrow: Rotate right">
            <a:extLst>
              <a:ext uri="{FF2B5EF4-FFF2-40B4-BE49-F238E27FC236}">
                <a16:creationId xmlns="" xmlns:a16="http://schemas.microsoft.com/office/drawing/2014/main" id="{2092D823-A547-4E1C-B58F-7B16E39FC15E}"/>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rot="16200000">
            <a:off x="4909735" y="4640814"/>
            <a:ext cx="417728" cy="417728"/>
          </a:xfrm>
          <a:prstGeom prst="rect">
            <a:avLst/>
          </a:prstGeom>
        </p:spPr>
      </p:pic>
      <p:pic>
        <p:nvPicPr>
          <p:cNvPr id="62" name="Graphic 61" descr="Arrow: Rotate right">
            <a:extLst>
              <a:ext uri="{FF2B5EF4-FFF2-40B4-BE49-F238E27FC236}">
                <a16:creationId xmlns="" xmlns:a16="http://schemas.microsoft.com/office/drawing/2014/main" id="{31349114-D60F-4DC9-838F-D26A7DF48986}"/>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rot="16200000">
            <a:off x="5711055" y="4059463"/>
            <a:ext cx="472817" cy="472817"/>
          </a:xfrm>
          <a:prstGeom prst="rect">
            <a:avLst/>
          </a:prstGeom>
        </p:spPr>
      </p:pic>
      <p:pic>
        <p:nvPicPr>
          <p:cNvPr id="63" name="Graphic 62" descr="Arrow: Rotate right">
            <a:extLst>
              <a:ext uri="{FF2B5EF4-FFF2-40B4-BE49-F238E27FC236}">
                <a16:creationId xmlns="" xmlns:a16="http://schemas.microsoft.com/office/drawing/2014/main" id="{F70BA63A-526F-4783-8D08-56122CF621B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rot="16931301">
            <a:off x="7471113" y="2863472"/>
            <a:ext cx="525817" cy="525817"/>
          </a:xfrm>
          <a:prstGeom prst="rect">
            <a:avLst/>
          </a:prstGeom>
        </p:spPr>
      </p:pic>
      <p:pic>
        <p:nvPicPr>
          <p:cNvPr id="66" name="Graphic 65" descr="Arrow: Rotate left">
            <a:extLst>
              <a:ext uri="{FF2B5EF4-FFF2-40B4-BE49-F238E27FC236}">
                <a16:creationId xmlns="" xmlns:a16="http://schemas.microsoft.com/office/drawing/2014/main" id="{62A67095-C5F0-42CB-8380-49A02CC1E609}"/>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6424861" y="3363493"/>
            <a:ext cx="624979" cy="624979"/>
          </a:xfrm>
          <a:prstGeom prst="rect">
            <a:avLst/>
          </a:prstGeom>
        </p:spPr>
      </p:pic>
      <p:pic>
        <p:nvPicPr>
          <p:cNvPr id="68" name="Graphic 67" descr="Arrow: Rotate left">
            <a:extLst>
              <a:ext uri="{FF2B5EF4-FFF2-40B4-BE49-F238E27FC236}">
                <a16:creationId xmlns="" xmlns:a16="http://schemas.microsoft.com/office/drawing/2014/main" id="{6E4CD0B2-B388-43D4-BEBF-1465DE84FD59}"/>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rot="15672832">
            <a:off x="6529979" y="4844204"/>
            <a:ext cx="624979" cy="624979"/>
          </a:xfrm>
          <a:prstGeom prst="rect">
            <a:avLst/>
          </a:prstGeom>
        </p:spPr>
      </p:pic>
      <p:pic>
        <p:nvPicPr>
          <p:cNvPr id="69" name="Graphic 68" descr="Arrow: Rotate left">
            <a:extLst>
              <a:ext uri="{FF2B5EF4-FFF2-40B4-BE49-F238E27FC236}">
                <a16:creationId xmlns="" xmlns:a16="http://schemas.microsoft.com/office/drawing/2014/main" id="{E011CB0E-17C3-44FD-906F-1FD76101E079}"/>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rot="6877646">
            <a:off x="7823717" y="4029073"/>
            <a:ext cx="583373" cy="583373"/>
          </a:xfrm>
          <a:prstGeom prst="rect">
            <a:avLst/>
          </a:prstGeom>
        </p:spPr>
      </p:pic>
      <p:pic>
        <p:nvPicPr>
          <p:cNvPr id="70" name="Graphic 69" descr="Line Arrow: Straight">
            <a:extLst>
              <a:ext uri="{FF2B5EF4-FFF2-40B4-BE49-F238E27FC236}">
                <a16:creationId xmlns="" xmlns:a16="http://schemas.microsoft.com/office/drawing/2014/main" id="{AC8E6A3B-0570-4E7A-8A11-C46FE0E7191F}"/>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rot="16200000">
            <a:off x="8161430" y="3663625"/>
            <a:ext cx="877904" cy="681317"/>
          </a:xfrm>
          <a:prstGeom prst="rect">
            <a:avLst/>
          </a:prstGeom>
        </p:spPr>
      </p:pic>
      <p:pic>
        <p:nvPicPr>
          <p:cNvPr id="72" name="Graphic 71" descr="Bar chart">
            <a:extLst>
              <a:ext uri="{FF2B5EF4-FFF2-40B4-BE49-F238E27FC236}">
                <a16:creationId xmlns="" xmlns:a16="http://schemas.microsoft.com/office/drawing/2014/main" id="{E5A751A9-8568-4ADA-AD84-4D4ADDF95DDA}"/>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8287343" y="4367196"/>
            <a:ext cx="914400" cy="914400"/>
          </a:xfrm>
          <a:prstGeom prst="rect">
            <a:avLst/>
          </a:prstGeom>
        </p:spPr>
      </p:pic>
      <p:pic>
        <p:nvPicPr>
          <p:cNvPr id="74" name="Graphic 73" descr="Upward trend">
            <a:extLst>
              <a:ext uri="{FF2B5EF4-FFF2-40B4-BE49-F238E27FC236}">
                <a16:creationId xmlns="" xmlns:a16="http://schemas.microsoft.com/office/drawing/2014/main" id="{0C3D21E9-85CA-428C-9549-70802CE6F09C}"/>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8863326" y="4135686"/>
            <a:ext cx="740691" cy="740691"/>
          </a:xfrm>
          <a:prstGeom prst="rect">
            <a:avLst/>
          </a:prstGeom>
        </p:spPr>
      </p:pic>
      <p:pic>
        <p:nvPicPr>
          <p:cNvPr id="76" name="Graphic 75" descr="Downward trend">
            <a:extLst>
              <a:ext uri="{FF2B5EF4-FFF2-40B4-BE49-F238E27FC236}">
                <a16:creationId xmlns="" xmlns:a16="http://schemas.microsoft.com/office/drawing/2014/main" id="{D031467F-0D17-4A4B-BCF3-4D2B33106999}"/>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9039099" y="4766905"/>
            <a:ext cx="556007" cy="556007"/>
          </a:xfrm>
          <a:prstGeom prst="rect">
            <a:avLst/>
          </a:prstGeom>
        </p:spPr>
      </p:pic>
      <p:pic>
        <p:nvPicPr>
          <p:cNvPr id="78" name="Graphic 77" descr="Lightbulb">
            <a:extLst>
              <a:ext uri="{FF2B5EF4-FFF2-40B4-BE49-F238E27FC236}">
                <a16:creationId xmlns="" xmlns:a16="http://schemas.microsoft.com/office/drawing/2014/main" id="{0C8878C9-5BF6-4B13-9319-2153EBF3024E}"/>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8623216" y="4362969"/>
            <a:ext cx="653430" cy="653430"/>
          </a:xfrm>
          <a:prstGeom prst="rect">
            <a:avLst/>
          </a:prstGeom>
        </p:spPr>
      </p:pic>
      <p:sp>
        <p:nvSpPr>
          <p:cNvPr id="79" name="Rectangle: Rounded Corners 78">
            <a:extLst>
              <a:ext uri="{FF2B5EF4-FFF2-40B4-BE49-F238E27FC236}">
                <a16:creationId xmlns="" xmlns:a16="http://schemas.microsoft.com/office/drawing/2014/main" id="{9696C711-2766-4BE4-B846-FFCA33F67D2A}"/>
              </a:ext>
            </a:extLst>
          </p:cNvPr>
          <p:cNvSpPr/>
          <p:nvPr/>
        </p:nvSpPr>
        <p:spPr>
          <a:xfrm>
            <a:off x="8233060" y="5732960"/>
            <a:ext cx="1214942" cy="505156"/>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 xmlns:a16="http://schemas.microsoft.com/office/drawing/2014/main" id="{8BC36D42-27BA-450C-8B2C-D803279241CE}"/>
              </a:ext>
            </a:extLst>
          </p:cNvPr>
          <p:cNvSpPr txBox="1"/>
          <p:nvPr/>
        </p:nvSpPr>
        <p:spPr>
          <a:xfrm>
            <a:off x="8476608" y="5799124"/>
            <a:ext cx="767872" cy="307777"/>
          </a:xfrm>
          <a:prstGeom prst="rect">
            <a:avLst/>
          </a:prstGeom>
          <a:noFill/>
        </p:spPr>
        <p:txBody>
          <a:bodyPr wrap="square" rtlCol="0">
            <a:spAutoFit/>
          </a:bodyPr>
          <a:lstStyle/>
          <a:p>
            <a:r>
              <a:rPr lang="en-US" sz="1400" b="1" dirty="0"/>
              <a:t>Insight</a:t>
            </a:r>
          </a:p>
        </p:txBody>
      </p:sp>
      <p:pic>
        <p:nvPicPr>
          <p:cNvPr id="82" name="Graphic 81" descr="Line Arrow: Straight">
            <a:extLst>
              <a:ext uri="{FF2B5EF4-FFF2-40B4-BE49-F238E27FC236}">
                <a16:creationId xmlns="" xmlns:a16="http://schemas.microsoft.com/office/drawing/2014/main" id="{B8FACF97-0563-499C-993D-BFD6F20673A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rot="16200000">
            <a:off x="8571465" y="5140109"/>
            <a:ext cx="538132" cy="538132"/>
          </a:xfrm>
          <a:prstGeom prst="rect">
            <a:avLst/>
          </a:prstGeom>
        </p:spPr>
      </p:pic>
    </p:spTree>
    <p:extLst>
      <p:ext uri="{BB962C8B-B14F-4D97-AF65-F5344CB8AC3E}">
        <p14:creationId xmlns:p14="http://schemas.microsoft.com/office/powerpoint/2010/main" val="793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A0AD45-F143-4532-BCBE-C2FA3FFFA315}"/>
              </a:ext>
            </a:extLst>
          </p:cNvPr>
          <p:cNvSpPr>
            <a:spLocks noGrp="1"/>
          </p:cNvSpPr>
          <p:nvPr>
            <p:ph type="title"/>
          </p:nvPr>
        </p:nvSpPr>
        <p:spPr/>
        <p:txBody>
          <a:bodyPr/>
          <a:lstStyle/>
          <a:p>
            <a:r>
              <a:rPr lang="en-US" b="1" dirty="0"/>
              <a:t>Datasets Combined</a:t>
            </a:r>
          </a:p>
        </p:txBody>
      </p:sp>
      <p:sp>
        <p:nvSpPr>
          <p:cNvPr id="3" name="Content Placeholder 2">
            <a:extLst>
              <a:ext uri="{FF2B5EF4-FFF2-40B4-BE49-F238E27FC236}">
                <a16:creationId xmlns="" xmlns:a16="http://schemas.microsoft.com/office/drawing/2014/main" id="{1AA46D05-6EDF-4925-8466-C1DF9D8D9D10}"/>
              </a:ext>
            </a:extLst>
          </p:cNvPr>
          <p:cNvSpPr>
            <a:spLocks noGrp="1"/>
          </p:cNvSpPr>
          <p:nvPr>
            <p:ph idx="1"/>
          </p:nvPr>
        </p:nvSpPr>
        <p:spPr/>
        <p:txBody>
          <a:bodyPr>
            <a:normAutofit/>
          </a:bodyPr>
          <a:lstStyle/>
          <a:p>
            <a:r>
              <a:rPr lang="en-US" b="1" dirty="0"/>
              <a:t>Employment data - Bureau of Labor Statistics</a:t>
            </a:r>
          </a:p>
          <a:p>
            <a:pPr marL="0" indent="0">
              <a:buNone/>
            </a:pPr>
            <a:r>
              <a:rPr lang="en-US" dirty="0"/>
              <a:t>	- Employment across industries, unemployment rates </a:t>
            </a:r>
          </a:p>
          <a:p>
            <a:pPr marL="0" indent="0">
              <a:buNone/>
            </a:pPr>
            <a:r>
              <a:rPr lang="en-US" dirty="0"/>
              <a:t>	- </a:t>
            </a:r>
            <a:r>
              <a:rPr lang="en-US" dirty="0" err="1"/>
              <a:t>Laborforce</a:t>
            </a:r>
            <a:r>
              <a:rPr lang="en-US" dirty="0"/>
              <a:t>, population able to work (2001- 2016)</a:t>
            </a:r>
          </a:p>
          <a:p>
            <a:pPr marL="0" indent="0">
              <a:buNone/>
            </a:pPr>
            <a:r>
              <a:rPr lang="en-US" dirty="0"/>
              <a:t>	- Unemployment rate(%), unemployed individuals from </a:t>
            </a:r>
            <a:r>
              <a:rPr lang="en-US" dirty="0" err="1"/>
              <a:t>laborforce</a:t>
            </a:r>
            <a:r>
              <a:rPr lang="en-US" dirty="0"/>
              <a:t> (2000-	  	  2016)</a:t>
            </a:r>
          </a:p>
          <a:p>
            <a:r>
              <a:rPr lang="en-US" b="1" dirty="0"/>
              <a:t>Migration, Population data – Census Bureau American Community Survey</a:t>
            </a:r>
          </a:p>
          <a:p>
            <a:pPr marL="0" indent="0">
              <a:buNone/>
            </a:pPr>
            <a:r>
              <a:rPr lang="en-US" b="1" dirty="0"/>
              <a:t>	</a:t>
            </a:r>
            <a:r>
              <a:rPr lang="en-US" dirty="0"/>
              <a:t>- Population estimate change done from year 2010 data</a:t>
            </a:r>
          </a:p>
          <a:p>
            <a:pPr marL="0" indent="0">
              <a:buNone/>
            </a:pPr>
            <a:r>
              <a:rPr lang="en-US" b="1" dirty="0"/>
              <a:t>	</a:t>
            </a:r>
            <a:r>
              <a:rPr lang="en-US" dirty="0"/>
              <a:t>- International, domestic and net migration from (2010-2016) </a:t>
            </a:r>
            <a:endParaRPr lang="en-US" b="1"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898402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D53503-A4DC-4B87-88AF-962320C214D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2227282E-2D0E-4318-A181-2CE3F334EF75}"/>
              </a:ext>
            </a:extLst>
          </p:cNvPr>
          <p:cNvSpPr>
            <a:spLocks noGrp="1"/>
          </p:cNvSpPr>
          <p:nvPr>
            <p:ph idx="1"/>
          </p:nvPr>
        </p:nvSpPr>
        <p:spPr>
          <a:xfrm>
            <a:off x="1154955" y="2603500"/>
            <a:ext cx="8761412" cy="3416300"/>
          </a:xfrm>
        </p:spPr>
        <p:txBody>
          <a:bodyPr>
            <a:normAutofit fontScale="92500" lnSpcReduction="20000"/>
          </a:bodyPr>
          <a:lstStyle/>
          <a:p>
            <a:r>
              <a:rPr lang="en-US" b="1" dirty="0"/>
              <a:t>GDP rate – Bureau of Economic Analysis</a:t>
            </a:r>
          </a:p>
          <a:p>
            <a:pPr marL="0" indent="0">
              <a:buNone/>
            </a:pPr>
            <a:r>
              <a:rPr lang="en-US" b="1" dirty="0"/>
              <a:t>	</a:t>
            </a:r>
            <a:r>
              <a:rPr lang="en-US" dirty="0"/>
              <a:t>- Gross domestic product for the metropolitan (2002-2016)</a:t>
            </a:r>
          </a:p>
          <a:p>
            <a:r>
              <a:rPr lang="en-US" b="1" dirty="0"/>
              <a:t>Violent crime – Federal Bureau of Investigation </a:t>
            </a:r>
          </a:p>
          <a:p>
            <a:pPr marL="0" indent="0">
              <a:buNone/>
            </a:pPr>
            <a:r>
              <a:rPr lang="en-US" b="1" dirty="0"/>
              <a:t>	</a:t>
            </a:r>
            <a:r>
              <a:rPr lang="en-US" dirty="0"/>
              <a:t>- Rate of violent crimes per 100,000 residents (2001-2016)</a:t>
            </a:r>
          </a:p>
          <a:p>
            <a:r>
              <a:rPr lang="en-US" b="1" dirty="0"/>
              <a:t>University data – US News</a:t>
            </a:r>
          </a:p>
          <a:p>
            <a:pPr marL="0" indent="0">
              <a:buNone/>
            </a:pPr>
            <a:r>
              <a:rPr lang="en-US" b="1" dirty="0"/>
              <a:t>	</a:t>
            </a:r>
            <a:r>
              <a:rPr lang="en-US" dirty="0"/>
              <a:t>- Best Universities in the US within 30 miles of a metro (2016)</a:t>
            </a:r>
            <a:endParaRPr lang="en-US" b="1" dirty="0"/>
          </a:p>
          <a:p>
            <a:r>
              <a:rPr lang="en-US" b="1" dirty="0"/>
              <a:t> Home Price Index – Federal Housing Finance Agency</a:t>
            </a:r>
          </a:p>
          <a:p>
            <a:pPr marL="0" indent="0">
              <a:buNone/>
            </a:pPr>
            <a:r>
              <a:rPr lang="en-US" b="1" dirty="0"/>
              <a:t>	</a:t>
            </a:r>
            <a:r>
              <a:rPr lang="en-US" dirty="0"/>
              <a:t>- Timely, accurate indicator of house price trends</a:t>
            </a:r>
          </a:p>
          <a:p>
            <a:pPr marL="0" indent="0">
              <a:buNone/>
            </a:pPr>
            <a:r>
              <a:rPr lang="en-US" dirty="0"/>
              <a:t>	- Estimating changes in the rates of mortgage defaults, prepayments and 	 	  housing affordability (2005-2017)</a:t>
            </a:r>
            <a:endParaRPr lang="en-US" b="1" dirty="0"/>
          </a:p>
        </p:txBody>
      </p:sp>
    </p:spTree>
    <p:extLst>
      <p:ext uri="{BB962C8B-B14F-4D97-AF65-F5344CB8AC3E}">
        <p14:creationId xmlns:p14="http://schemas.microsoft.com/office/powerpoint/2010/main" val="722008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181A7B-0C5F-49E1-953D-9744E6F50C40}"/>
              </a:ext>
            </a:extLst>
          </p:cNvPr>
          <p:cNvSpPr>
            <a:spLocks noGrp="1"/>
          </p:cNvSpPr>
          <p:nvPr>
            <p:ph type="title"/>
          </p:nvPr>
        </p:nvSpPr>
        <p:spPr/>
        <p:txBody>
          <a:bodyPr/>
          <a:lstStyle/>
          <a:p>
            <a:r>
              <a:rPr lang="en-US" b="1" dirty="0"/>
              <a:t>Innovation Index</a:t>
            </a:r>
            <a:endParaRPr lang="en-US" dirty="0"/>
          </a:p>
        </p:txBody>
      </p:sp>
      <p:sp>
        <p:nvSpPr>
          <p:cNvPr id="3" name="Content Placeholder 2">
            <a:extLst>
              <a:ext uri="{FF2B5EF4-FFF2-40B4-BE49-F238E27FC236}">
                <a16:creationId xmlns="" xmlns:a16="http://schemas.microsoft.com/office/drawing/2014/main" id="{C1DCB20A-B811-47C5-A166-3CC47C047E1D}"/>
              </a:ext>
            </a:extLst>
          </p:cNvPr>
          <p:cNvSpPr>
            <a:spLocks noGrp="1"/>
          </p:cNvSpPr>
          <p:nvPr>
            <p:ph idx="1"/>
          </p:nvPr>
        </p:nvSpPr>
        <p:spPr>
          <a:xfrm>
            <a:off x="844262" y="2346562"/>
            <a:ext cx="8761412" cy="3416300"/>
          </a:xfrm>
        </p:spPr>
        <p:txBody>
          <a:bodyPr/>
          <a:lstStyle/>
          <a:p>
            <a:r>
              <a:rPr lang="en-US" b="1" dirty="0" err="1"/>
              <a:t>StatsAmerica</a:t>
            </a:r>
            <a:r>
              <a:rPr lang="en-US" b="1" dirty="0"/>
              <a:t> </a:t>
            </a:r>
            <a:r>
              <a:rPr lang="en-US" b="1" dirty="0" err="1"/>
              <a:t>Inovation</a:t>
            </a:r>
            <a:r>
              <a:rPr lang="en-US" b="1" dirty="0"/>
              <a:t> 2.0</a:t>
            </a:r>
          </a:p>
          <a:p>
            <a:pPr marL="0" indent="0">
              <a:buNone/>
            </a:pPr>
            <a:r>
              <a:rPr lang="en-US" b="1" dirty="0"/>
              <a:t>	</a:t>
            </a:r>
            <a:r>
              <a:rPr lang="en-US" dirty="0"/>
              <a:t>- Measure for capacity of innovation and innovative output of a region</a:t>
            </a:r>
            <a:r>
              <a:rPr lang="en-US" b="1" dirty="0"/>
              <a:t> </a:t>
            </a:r>
          </a:p>
        </p:txBody>
      </p:sp>
      <p:sp>
        <p:nvSpPr>
          <p:cNvPr id="5" name="TextBox 4">
            <a:extLst>
              <a:ext uri="{FF2B5EF4-FFF2-40B4-BE49-F238E27FC236}">
                <a16:creationId xmlns="" xmlns:a16="http://schemas.microsoft.com/office/drawing/2014/main" id="{415276CF-74B8-4B30-B2D9-28E130A95A9B}"/>
              </a:ext>
            </a:extLst>
          </p:cNvPr>
          <p:cNvSpPr txBox="1"/>
          <p:nvPr/>
        </p:nvSpPr>
        <p:spPr>
          <a:xfrm>
            <a:off x="1688841" y="6428792"/>
            <a:ext cx="6587060" cy="307777"/>
          </a:xfrm>
          <a:prstGeom prst="rect">
            <a:avLst/>
          </a:prstGeom>
          <a:noFill/>
        </p:spPr>
        <p:txBody>
          <a:bodyPr wrap="none" rtlCol="0">
            <a:spAutoFit/>
          </a:bodyPr>
          <a:lstStyle/>
          <a:p>
            <a:r>
              <a:rPr lang="en-US" sz="1400" dirty="0"/>
              <a:t>Source: https://www.statsamerica.org/innovation/reports/sections2/C.pdf</a:t>
            </a:r>
          </a:p>
        </p:txBody>
      </p:sp>
      <p:pic>
        <p:nvPicPr>
          <p:cNvPr id="6" name="Picture 5">
            <a:extLst>
              <a:ext uri="{FF2B5EF4-FFF2-40B4-BE49-F238E27FC236}">
                <a16:creationId xmlns="" xmlns:a16="http://schemas.microsoft.com/office/drawing/2014/main" id="{BDE23691-A8F7-4E88-8D2C-C139726D54AA}"/>
              </a:ext>
            </a:extLst>
          </p:cNvPr>
          <p:cNvPicPr>
            <a:picLocks noChangeAspect="1"/>
          </p:cNvPicPr>
          <p:nvPr/>
        </p:nvPicPr>
        <p:blipFill>
          <a:blip r:embed="rId3"/>
          <a:stretch>
            <a:fillRect/>
          </a:stretch>
        </p:blipFill>
        <p:spPr>
          <a:xfrm>
            <a:off x="844262" y="3567612"/>
            <a:ext cx="2362286" cy="2541011"/>
          </a:xfrm>
          <a:prstGeom prst="rect">
            <a:avLst/>
          </a:prstGeom>
        </p:spPr>
      </p:pic>
      <p:pic>
        <p:nvPicPr>
          <p:cNvPr id="7" name="Picture 6">
            <a:extLst>
              <a:ext uri="{FF2B5EF4-FFF2-40B4-BE49-F238E27FC236}">
                <a16:creationId xmlns="" xmlns:a16="http://schemas.microsoft.com/office/drawing/2014/main" id="{408FC06D-EBB6-4241-A97E-F1A99F2D529E}"/>
              </a:ext>
            </a:extLst>
          </p:cNvPr>
          <p:cNvPicPr>
            <a:picLocks noChangeAspect="1"/>
          </p:cNvPicPr>
          <p:nvPr/>
        </p:nvPicPr>
        <p:blipFill>
          <a:blip r:embed="rId4"/>
          <a:stretch>
            <a:fillRect/>
          </a:stretch>
        </p:blipFill>
        <p:spPr>
          <a:xfrm>
            <a:off x="3384032" y="3429000"/>
            <a:ext cx="2573675" cy="2673948"/>
          </a:xfrm>
          <a:prstGeom prst="rect">
            <a:avLst/>
          </a:prstGeom>
        </p:spPr>
      </p:pic>
      <p:pic>
        <p:nvPicPr>
          <p:cNvPr id="8" name="Picture 7">
            <a:extLst>
              <a:ext uri="{FF2B5EF4-FFF2-40B4-BE49-F238E27FC236}">
                <a16:creationId xmlns="" xmlns:a16="http://schemas.microsoft.com/office/drawing/2014/main" id="{88EFB60B-3B2A-42E9-B5AE-FB6EB576140C}"/>
              </a:ext>
            </a:extLst>
          </p:cNvPr>
          <p:cNvPicPr>
            <a:picLocks noChangeAspect="1"/>
          </p:cNvPicPr>
          <p:nvPr/>
        </p:nvPicPr>
        <p:blipFill>
          <a:blip r:embed="rId5"/>
          <a:stretch>
            <a:fillRect/>
          </a:stretch>
        </p:blipFill>
        <p:spPr>
          <a:xfrm>
            <a:off x="6196842" y="3300208"/>
            <a:ext cx="2712856" cy="2802740"/>
          </a:xfrm>
          <a:prstGeom prst="rect">
            <a:avLst/>
          </a:prstGeom>
        </p:spPr>
      </p:pic>
      <p:pic>
        <p:nvPicPr>
          <p:cNvPr id="9" name="Picture 8">
            <a:extLst>
              <a:ext uri="{FF2B5EF4-FFF2-40B4-BE49-F238E27FC236}">
                <a16:creationId xmlns="" xmlns:a16="http://schemas.microsoft.com/office/drawing/2014/main" id="{41EFB475-5BB5-4896-A6BD-1EC8CE8C5918}"/>
              </a:ext>
            </a:extLst>
          </p:cNvPr>
          <p:cNvPicPr>
            <a:picLocks noChangeAspect="1"/>
          </p:cNvPicPr>
          <p:nvPr/>
        </p:nvPicPr>
        <p:blipFill>
          <a:blip r:embed="rId6"/>
          <a:stretch>
            <a:fillRect/>
          </a:stretch>
        </p:blipFill>
        <p:spPr>
          <a:xfrm>
            <a:off x="8816249" y="3270758"/>
            <a:ext cx="2712856" cy="2832190"/>
          </a:xfrm>
          <a:prstGeom prst="rect">
            <a:avLst/>
          </a:prstGeom>
        </p:spPr>
      </p:pic>
    </p:spTree>
    <p:extLst>
      <p:ext uri="{BB962C8B-B14F-4D97-AF65-F5344CB8AC3E}">
        <p14:creationId xmlns:p14="http://schemas.microsoft.com/office/powerpoint/2010/main" val="1246348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2371</TotalTime>
  <Words>863</Words>
  <Application>Microsoft Macintosh PowerPoint</Application>
  <PresentationFormat>Widescreen</PresentationFormat>
  <Paragraphs>156</Paragraphs>
  <Slides>22</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Calibri</vt:lpstr>
      <vt:lpstr>Century Gothic</vt:lpstr>
      <vt:lpstr>Wingdings</vt:lpstr>
      <vt:lpstr>Wingdings 3</vt:lpstr>
      <vt:lpstr>Arial</vt:lpstr>
      <vt:lpstr>Ion Boardroom</vt:lpstr>
      <vt:lpstr>Worksheet</vt:lpstr>
      <vt:lpstr>Domestic Migration Patterns</vt:lpstr>
      <vt:lpstr>Team Members</vt:lpstr>
      <vt:lpstr>Problem Definition</vt:lpstr>
      <vt:lpstr>Problem Space</vt:lpstr>
      <vt:lpstr>Project Roadmap </vt:lpstr>
      <vt:lpstr>Data Pipeline</vt:lpstr>
      <vt:lpstr>Datasets Combined</vt:lpstr>
      <vt:lpstr>PowerPoint Presentation</vt:lpstr>
      <vt:lpstr>Innovation Index</vt:lpstr>
      <vt:lpstr>Innovation Index Spatio-Temporal Analysis </vt:lpstr>
      <vt:lpstr>Labor and GDP Data 2010-2016</vt:lpstr>
      <vt:lpstr>Ranked Universities in more successful metropolitans</vt:lpstr>
      <vt:lpstr>Census Bureau - Migration Analysis</vt:lpstr>
      <vt:lpstr>Housing Price Index</vt:lpstr>
      <vt:lpstr>Feature Importance/Model selection</vt:lpstr>
      <vt:lpstr>Evaluation</vt:lpstr>
      <vt:lpstr>Next Best Metropolitans</vt:lpstr>
      <vt:lpstr>Looking Forward/Future Work</vt:lpstr>
      <vt:lpstr>BACKUP SLIDES</vt:lpstr>
      <vt:lpstr>PowerPoint Presentation</vt:lpstr>
      <vt:lpstr>PowerPoint Presentation</vt:lpstr>
      <vt:lpstr>Population Estimate for 2010 </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Domestic Migration Patterns</dc:title>
  <dc:creator>Swathi C</dc:creator>
  <cp:lastModifiedBy>scheekot</cp:lastModifiedBy>
  <cp:revision>109</cp:revision>
  <dcterms:created xsi:type="dcterms:W3CDTF">2018-04-11T00:50:55Z</dcterms:created>
  <dcterms:modified xsi:type="dcterms:W3CDTF">2018-05-02T05:03:20Z</dcterms:modified>
</cp:coreProperties>
</file>